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1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2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ink/ink3.xml" ContentType="application/inkml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ink/ink4.xml" ContentType="application/inkml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6"/>
  </p:notesMasterIdLst>
  <p:handoutMasterIdLst>
    <p:handoutMasterId r:id="rId217"/>
  </p:handoutMasterIdLst>
  <p:sldIdLst>
    <p:sldId id="600" r:id="rId2"/>
    <p:sldId id="256" r:id="rId3"/>
    <p:sldId id="318" r:id="rId4"/>
    <p:sldId id="319" r:id="rId5"/>
    <p:sldId id="569" r:id="rId6"/>
    <p:sldId id="570" r:id="rId7"/>
    <p:sldId id="571" r:id="rId8"/>
    <p:sldId id="572" r:id="rId9"/>
    <p:sldId id="573" r:id="rId10"/>
    <p:sldId id="574" r:id="rId11"/>
    <p:sldId id="575" r:id="rId12"/>
    <p:sldId id="336" r:id="rId13"/>
    <p:sldId id="337" r:id="rId14"/>
    <p:sldId id="339" r:id="rId15"/>
    <p:sldId id="340" r:id="rId16"/>
    <p:sldId id="338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559" r:id="rId27"/>
    <p:sldId id="349" r:id="rId28"/>
    <p:sldId id="561" r:id="rId29"/>
    <p:sldId id="560" r:id="rId30"/>
    <p:sldId id="351" r:id="rId31"/>
    <p:sldId id="331" r:id="rId32"/>
    <p:sldId id="258" r:id="rId33"/>
    <p:sldId id="330" r:id="rId34"/>
    <p:sldId id="333" r:id="rId35"/>
    <p:sldId id="334" r:id="rId36"/>
    <p:sldId id="335" r:id="rId37"/>
    <p:sldId id="259" r:id="rId38"/>
    <p:sldId id="353" r:id="rId39"/>
    <p:sldId id="354" r:id="rId40"/>
    <p:sldId id="355" r:id="rId41"/>
    <p:sldId id="356" r:id="rId42"/>
    <p:sldId id="352" r:id="rId43"/>
    <p:sldId id="562" r:id="rId44"/>
    <p:sldId id="357" r:id="rId45"/>
    <p:sldId id="358" r:id="rId46"/>
    <p:sldId id="359" r:id="rId47"/>
    <p:sldId id="360" r:id="rId48"/>
    <p:sldId id="361" r:id="rId49"/>
    <p:sldId id="362" r:id="rId50"/>
    <p:sldId id="364" r:id="rId51"/>
    <p:sldId id="370" r:id="rId52"/>
    <p:sldId id="363" r:id="rId53"/>
    <p:sldId id="369" r:id="rId54"/>
    <p:sldId id="365" r:id="rId55"/>
    <p:sldId id="367" r:id="rId56"/>
    <p:sldId id="366" r:id="rId57"/>
    <p:sldId id="368" r:id="rId58"/>
    <p:sldId id="371" r:id="rId59"/>
    <p:sldId id="373" r:id="rId60"/>
    <p:sldId id="590" r:id="rId61"/>
    <p:sldId id="372" r:id="rId62"/>
    <p:sldId id="375" r:id="rId63"/>
    <p:sldId id="582" r:id="rId64"/>
    <p:sldId id="379" r:id="rId65"/>
    <p:sldId id="380" r:id="rId66"/>
    <p:sldId id="382" r:id="rId67"/>
    <p:sldId id="381" r:id="rId68"/>
    <p:sldId id="383" r:id="rId69"/>
    <p:sldId id="591" r:id="rId70"/>
    <p:sldId id="592" r:id="rId71"/>
    <p:sldId id="593" r:id="rId72"/>
    <p:sldId id="594" r:id="rId73"/>
    <p:sldId id="595" r:id="rId74"/>
    <p:sldId id="596" r:id="rId75"/>
    <p:sldId id="384" r:id="rId76"/>
    <p:sldId id="577" r:id="rId77"/>
    <p:sldId id="386" r:id="rId78"/>
    <p:sldId id="385" r:id="rId79"/>
    <p:sldId id="387" r:id="rId80"/>
    <p:sldId id="388" r:id="rId81"/>
    <p:sldId id="389" r:id="rId82"/>
    <p:sldId id="583" r:id="rId83"/>
    <p:sldId id="390" r:id="rId84"/>
    <p:sldId id="391" r:id="rId85"/>
    <p:sldId id="393" r:id="rId86"/>
    <p:sldId id="394" r:id="rId87"/>
    <p:sldId id="396" r:id="rId88"/>
    <p:sldId id="397" r:id="rId89"/>
    <p:sldId id="398" r:id="rId90"/>
    <p:sldId id="395" r:id="rId91"/>
    <p:sldId id="399" r:id="rId92"/>
    <p:sldId id="401" r:id="rId93"/>
    <p:sldId id="402" r:id="rId94"/>
    <p:sldId id="580" r:id="rId95"/>
    <p:sldId id="403" r:id="rId96"/>
    <p:sldId id="404" r:id="rId97"/>
    <p:sldId id="405" r:id="rId98"/>
    <p:sldId id="406" r:id="rId99"/>
    <p:sldId id="407" r:id="rId100"/>
    <p:sldId id="408" r:id="rId101"/>
    <p:sldId id="410" r:id="rId102"/>
    <p:sldId id="409" r:id="rId103"/>
    <p:sldId id="411" r:id="rId104"/>
    <p:sldId id="412" r:id="rId105"/>
    <p:sldId id="413" r:id="rId106"/>
    <p:sldId id="599" r:id="rId107"/>
    <p:sldId id="597" r:id="rId108"/>
    <p:sldId id="598" r:id="rId109"/>
    <p:sldId id="414" r:id="rId110"/>
    <p:sldId id="415" r:id="rId111"/>
    <p:sldId id="416" r:id="rId112"/>
    <p:sldId id="417" r:id="rId113"/>
    <p:sldId id="426" r:id="rId114"/>
    <p:sldId id="427" r:id="rId115"/>
    <p:sldId id="418" r:id="rId116"/>
    <p:sldId id="420" r:id="rId117"/>
    <p:sldId id="421" r:id="rId118"/>
    <p:sldId id="422" r:id="rId119"/>
    <p:sldId id="567" r:id="rId120"/>
    <p:sldId id="425" r:id="rId121"/>
    <p:sldId id="428" r:id="rId122"/>
    <p:sldId id="429" r:id="rId123"/>
    <p:sldId id="430" r:id="rId124"/>
    <p:sldId id="439" r:id="rId125"/>
    <p:sldId id="440" r:id="rId126"/>
    <p:sldId id="531" r:id="rId127"/>
    <p:sldId id="532" r:id="rId128"/>
    <p:sldId id="533" r:id="rId129"/>
    <p:sldId id="534" r:id="rId130"/>
    <p:sldId id="431" r:id="rId131"/>
    <p:sldId id="432" r:id="rId132"/>
    <p:sldId id="433" r:id="rId133"/>
    <p:sldId id="435" r:id="rId134"/>
    <p:sldId id="434" r:id="rId135"/>
    <p:sldId id="436" r:id="rId136"/>
    <p:sldId id="437" r:id="rId137"/>
    <p:sldId id="438" r:id="rId138"/>
    <p:sldId id="441" r:id="rId139"/>
    <p:sldId id="446" r:id="rId140"/>
    <p:sldId id="447" r:id="rId141"/>
    <p:sldId id="448" r:id="rId142"/>
    <p:sldId id="449" r:id="rId143"/>
    <p:sldId id="450" r:id="rId144"/>
    <p:sldId id="458" r:id="rId145"/>
    <p:sldId id="451" r:id="rId146"/>
    <p:sldId id="453" r:id="rId147"/>
    <p:sldId id="454" r:id="rId148"/>
    <p:sldId id="452" r:id="rId149"/>
    <p:sldId id="459" r:id="rId150"/>
    <p:sldId id="455" r:id="rId151"/>
    <p:sldId id="470" r:id="rId152"/>
    <p:sldId id="475" r:id="rId153"/>
    <p:sldId id="474" r:id="rId154"/>
    <p:sldId id="472" r:id="rId155"/>
    <p:sldId id="476" r:id="rId156"/>
    <p:sldId id="477" r:id="rId157"/>
    <p:sldId id="473" r:id="rId158"/>
    <p:sldId id="469" r:id="rId159"/>
    <p:sldId id="478" r:id="rId160"/>
    <p:sldId id="480" r:id="rId161"/>
    <p:sldId id="456" r:id="rId162"/>
    <p:sldId id="462" r:id="rId163"/>
    <p:sldId id="460" r:id="rId164"/>
    <p:sldId id="461" r:id="rId165"/>
    <p:sldId id="463" r:id="rId166"/>
    <p:sldId id="464" r:id="rId167"/>
    <p:sldId id="481" r:id="rId168"/>
    <p:sldId id="465" r:id="rId169"/>
    <p:sldId id="466" r:id="rId170"/>
    <p:sldId id="467" r:id="rId171"/>
    <p:sldId id="468" r:id="rId172"/>
    <p:sldId id="479" r:id="rId173"/>
    <p:sldId id="483" r:id="rId174"/>
    <p:sldId id="484" r:id="rId175"/>
    <p:sldId id="485" r:id="rId176"/>
    <p:sldId id="486" r:id="rId177"/>
    <p:sldId id="492" r:id="rId178"/>
    <p:sldId id="487" r:id="rId179"/>
    <p:sldId id="488" r:id="rId180"/>
    <p:sldId id="489" r:id="rId181"/>
    <p:sldId id="490" r:id="rId182"/>
    <p:sldId id="491" r:id="rId183"/>
    <p:sldId id="563" r:id="rId184"/>
    <p:sldId id="564" r:id="rId185"/>
    <p:sldId id="518" r:id="rId186"/>
    <p:sldId id="584" r:id="rId187"/>
    <p:sldId id="585" r:id="rId188"/>
    <p:sldId id="521" r:id="rId189"/>
    <p:sldId id="493" r:id="rId190"/>
    <p:sldId id="586" r:id="rId191"/>
    <p:sldId id="494" r:id="rId192"/>
    <p:sldId id="495" r:id="rId193"/>
    <p:sldId id="588" r:id="rId194"/>
    <p:sldId id="587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89" r:id="rId214"/>
    <p:sldId id="516" r:id="rId2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2"/>
    <a:srgbClr val="FFFFCC"/>
    <a:srgbClr val="0000FF"/>
    <a:srgbClr val="FF000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 autoAdjust="0"/>
    <p:restoredTop sz="93199" autoAdjust="0"/>
  </p:normalViewPr>
  <p:slideViewPr>
    <p:cSldViewPr>
      <p:cViewPr varScale="1">
        <p:scale>
          <a:sx n="99" d="100"/>
          <a:sy n="99" d="100"/>
        </p:scale>
        <p:origin x="2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9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998"/>
    </p:cViewPr>
  </p:sorterViewPr>
  <p:notesViewPr>
    <p:cSldViewPr>
      <p:cViewPr varScale="1">
        <p:scale>
          <a:sx n="64" d="100"/>
          <a:sy n="64" d="100"/>
        </p:scale>
        <p:origin x="3115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42442-8D8B-4E67-B541-998B0B501885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D56A1-3B48-4ED8-998E-FA7FDF0C4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0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10T01:38:50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10613 10983 260 0,'-26'-11'99'0,"17"9"-77"0,0-1 4 0,3 3 0 16,-3 0-15-16,-6 0-3 15,-6 0-8-15,-6 3-2 16,-5 2 1-16,-1 3-2 0,0 5 1 15,-3 6 6-15,1 2 2 16,2 3 6-16,3 2 3 16,3 11-8-16,6 16-2 15,10 11-3-15,8-1-2 16,9 1 1-16,5 2 1 0,7-3-1 16,9-2 2-16,9-3-4 15,11-8-2-15,7-7-5 16,3-11 0-16,-1-9 4 15,-5-9 2-15,-7-12 6 16,1-15 2-16,-3-13 2 16,-1-6 2-16,-5 0-10 15,-6 3-2-15,-3 3-6 16,-10 2 0-16,-8 5-69 16,-6-2-28-16,-6-5-7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8T00:17:23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7552,'-8'0'332,"2"0"-41,-12 0 555,10 0-440,-2 0 97,4 0-205,-1 0 39,7 0-720,0 0-91,0 0-183,0 0-426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360" units="cm"/>
          <inkml:channel name="Y" type="integer" max="1058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664.01447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28T18:22:39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8221 5220 146 0,'0'3'0'0,"2"5"0"15,-16-12 0-15,-5-5 0 16,-7 2 1-16,-7-2 6 16,-3 5 1-16,-2 1-8 0,-6 10 0 15,-1 2 0-15,-7 11 0 16,-3 10 0-16,-21 31 1 16,-16 24-2-16,6 20 1 15,-4 21 3-15,14 14 0 16,5 15-2-16,17 0 0 15,16 3-1-15,14 2 0 16,21 6-1-16,13-11 0 16,19-4-1-16,15-10 0 15,13-15 3-15,14-4 0 16,17-7-9-16,2-10 1 16,5-12 8-16,10-15 0 15,9-15-1-15,-5-9 0 16,0-16 1-16,-1-13 1 15,-1-13-1-15,-3-12 0 16,-2-19-1-16,-6-16 0 16,-6-19-2-16,2-5 1 15,3-17 2-15,-15-23 0 16,-13-18-1-16,-5-7 0 0,-5-6 3 16,-5-1 0-16,-5-6-1 15,-4-5 0-15,-5-4-1 16,-7 13 0-16,-5 7 2 15,-10 3 0-15,-11 5-1 16,-10 0 0-16,-11 5 0 16,-8 3 1-16,-7 2 0 15,-16 7 1-15,-10 11-2 0,-10 9 0 16,-13 7-2-16,-13 15 1 16,-14 12 0-16,-2 15 0 15,-4 12-1-15,10 2 1 16,4 9-1-16,13 14 1 15,6 17-1-15,9 3 0 16,9 8 0-16,6-1 0 16,10-3-4-16,11-2 1 15,-1 2-138-15</inkml:trace>
  <inkml:trace contextRef="#ctx0" brushRef="#br0" timeOffset="4878.93">16383 4455 120 0,'0'0'0'16,"0"0"0"-16,0 0 0 15,-10-9 4-15,-6 1 0 16,-10 3 0-16,-7-2 1 15,-8 3-4-15,-2 4 0 16,-8 2-1-16,1 7 0 16,-5 0 12-16,0 11 1 0,-2 1-14 15,-6 14 1 1,-6 13 0-16,-12 28 0 0,-7 25-1 16,13 16 0-16,6 20 1 15,10 10 0-15,7 15 3 16,16-1 0-16,12 4-3 15,14 15 0-15,13 7 0 16,14-3 0-16,18 0 1 0,3-24 0 16,5-18-9-16,19-10 1 15,6-15 9-15,17-11 0 16,11-14-3-16,0-6 0 16,4-10 0-16,14-9 1 15,11-12 0-15,15-10 0 16,17-16 0-16,2-23 0 15,5-15 0-15,13-38 1 16,9-27-1-16,3-14 0 16,3-22 2-16,-21-2 0 15,-10-12-3-15,-12 5 0 16,-9 2 1-16,-24-11 0 16,-16-3 3-16,-15 12 1 15,-16 9 0-15,-17-10 0 16,-16-3 0-16,-17-1 1 15,-14-9 0-15,-20 1 0 16,-20-1-5-16,-17-4 1 0,-17-5 0 16,-23 16 1-16,-22 2-2 15,-9 7 1-15,-8 7-1 16,-14 11 0-16,-7 10 0 16,-11 17 0-16,-6 15-1 15,-3 15 1-15,-4 14 0 16,3 10 0-16,7 5 0 15,-2 13 0-15,1 9 0 16,30 4 0-16,21 5 0 16,26 5 0-16,21-1-6 15,22-3 0-15,2-1-127 0</inkml:trace>
  <inkml:trace contextRef="#ctx0" brushRef="#br0" timeOffset="19787.21">19375 10386 130 0,'-14'0'0'16,"-7"0"2"-16,-1-8 1 15,-4-1 10-15,-5 4 1 16,-7 0-14-16,0 3 0 15,-4 2-2-15,-6 12 1 16,-4 5 2-16,-2 11 1 16,1 12-9-16,-36 30 0 15,-21 26 10-15,6 23 0 16,0 21-7-16,7-1 0 16,6 7 3-16,9-4 1 15,11 2 4-15,16-6 1 16,15-4-5-16,14-5 0 0,16-3-5 15,12 4 0-15,15-4 8 16,19 0 0-16,18-3-3 16,1-8 0-16,6-7-6 15,13 3 0-15,11 3 7 16,12-17 1-16,10-9-2 16,-3-12 0-16,5-11-1 15,7-11 0-15,6-13 6 16,12-7 1-16,9-7-4 0,6-18 0 15,6-14-5-15,-1-9 1 16,4-10 0-16,-6-6 0 16,-5-12 2-16,-2-3 1 15,-1-7-2-15,-8-6 1 16,-6-8 5-16,-9-10 0 16,-9-7 0-16,-10-5 0 15,-15-13-3-15,-6-10 0 16,-10-12-1-16,-12-3 0 15,-18-5 0-15,-4-3 0 16,-13-1 0-16,-21-1 0 16,-16 2-1-16,-15 12 1 15,-12 5 0-15,-15-7 0 16,-16 1 1-16,-9 10 0 16,-8 6 2-16,-21 14 0 15,-14 10-4-15,-11 4 1 16,-17 3 0-16,-1 13 0 0,-7 11-1 15,-11 16 0-15,-10 16 0 16,-8 8 0-16,-7 6 0 16,3 8 1-16,-2 9-1 15,30-2 0-15,18 3 0 16,15-3 0-16,19 0-15 16,18 2 0-16,3 0-101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6T07:49:58.435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A4D40B0D-F2F7-4254-B780-94B891FC8BEC}" emma:medium="tactile" emma:mode="ink">
          <msink:context xmlns:msink="http://schemas.microsoft.com/ink/2010/main" type="writingRegion" rotatedBoundingBox="9767,8092 9929,8092 9929,8418 9767,8418"/>
        </emma:interpretation>
      </emma:emma>
    </inkml:annotationXML>
    <inkml:traceGroup>
      <inkml:annotationXML>
        <emma:emma xmlns:emma="http://www.w3.org/2003/04/emma" version="1.0">
          <emma:interpretation id="{50CABF5C-F68D-48DB-92A5-4F5AB7BCF763}" emma:medium="tactile" emma:mode="ink">
            <msink:context xmlns:msink="http://schemas.microsoft.com/ink/2010/main" type="paragraph" rotatedBoundingBox="9767,8092 9929,8092 9929,8418 9767,84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D3199A-5BF3-42E9-AF5C-CDF027F7DC71}" emma:medium="tactile" emma:mode="ink">
              <msink:context xmlns:msink="http://schemas.microsoft.com/ink/2010/main" type="line" rotatedBoundingBox="9767,8092 9929,8092 9929,8418 9767,8418"/>
            </emma:interpretation>
          </emma:emma>
        </inkml:annotationXML>
        <inkml:traceGroup>
          <inkml:annotationXML>
            <emma:emma xmlns:emma="http://www.w3.org/2003/04/emma" version="1.0">
              <emma:interpretation id="{5A11A35F-59ED-4299-B017-E1B2D1CF4BAB}" emma:medium="tactile" emma:mode="ink">
                <msink:context xmlns:msink="http://schemas.microsoft.com/ink/2010/main" type="inkWord" rotatedBoundingBox="9767,8403 9808,8403 9808,8418 9767,8418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.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、</emma:literal>
                </emma:interpretation>
                <emma:interpretation id="interp4" emma:lang="zh-CN" emma:confidence="0">
                  <emma:literal>」</emma:literal>
                </emma:interpretation>
              </emma:one-of>
            </emma:emma>
          </inkml:annotationXML>
          <inkml:trace contextRef="#ctx0" brushRef="#br0">12998 8594 9600,'-28'0'3584,"28"0"-1920,0 0-2784,0 0 224,0 0-2912,-13 0-1216</inkml:trace>
        </inkml:traceGroup>
        <inkml:traceGroup>
          <inkml:annotationXML>
            <emma:emma xmlns:emma="http://www.w3.org/2003/04/emma" version="1.0">
              <emma:interpretation id="{EF534D40-F3EF-4086-95D0-515E673A2D6F}" emma:medium="tactile" emma:mode="ink">
                <msink:context xmlns:msink="http://schemas.microsoft.com/ink/2010/main" type="inkWord" rotatedBoundingBox="9875,8092 9929,8092 9929,8106 9875,8106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·</emma:literal>
                </emma:interpretation>
                <emma:interpretation id="interp8" emma:lang="zh-CN" emma:confidence="0">
                  <emma:literal>'</emma:literal>
                </emma:interpretation>
                <emma:interpretation id="interp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634">13106 8284 9216,'-27'0'3520,"13"0"-1920,14 0-2304,0 0 352,0 0-1696,14 0-608,-1 14-384,14-28-160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91445C-E392-474B-AA77-1143D601BF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760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14193BF-F172-43D7-9701-5BC88CAB7732}" type="slidenum">
              <a:rPr lang="en-US" altLang="zh-CN" smtClean="0"/>
              <a:pPr eaLnBrk="1" hangingPunct="1"/>
              <a:t>2</a:t>
            </a:fld>
            <a:endParaRPr lang="en-US" altLang="zh-CN"/>
          </a:p>
        </p:txBody>
      </p:sp>
      <p:sp>
        <p:nvSpPr>
          <p:cNvPr id="250883" name="Rectangle 2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b"/>
          <a:lstStyle/>
          <a:p>
            <a:pPr algn="r"/>
            <a:fld id="{7FD738F3-3491-476A-A1DD-90458A0A2E28}" type="slidenum">
              <a:rPr lang="en-US" altLang="zh-CN" sz="1200"/>
              <a:pPr algn="r"/>
              <a:t>2</a:t>
            </a:fld>
            <a:endParaRPr lang="en-US" altLang="zh-CN" sz="1200"/>
          </a:p>
        </p:txBody>
      </p:sp>
      <p:sp>
        <p:nvSpPr>
          <p:cNvPr id="25088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50885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0162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DC5F90-E0DF-479B-804D-1ACF55D8BAC8}" type="slidenum">
              <a:rPr lang="en-US" altLang="zh-CN" smtClean="0"/>
              <a:pPr eaLnBrk="1" hangingPunct="1"/>
              <a:t>14</a:t>
            </a:fld>
            <a:endParaRPr lang="en-US" altLang="zh-CN"/>
          </a:p>
        </p:txBody>
      </p:sp>
      <p:sp>
        <p:nvSpPr>
          <p:cNvPr id="267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87061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9FFE258-E100-423E-9D6A-9872C06D1DFE}" type="slidenum">
              <a:rPr lang="en-US" altLang="zh-CN" smtClean="0"/>
              <a:pPr eaLnBrk="1" hangingPunct="1"/>
              <a:t>116</a:t>
            </a:fld>
            <a:endParaRPr lang="en-US" altLang="zh-CN"/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547282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5547E2C-3E49-4CD4-AE7A-BF113EA10084}" type="slidenum">
              <a:rPr lang="en-US" altLang="zh-CN" smtClean="0"/>
              <a:pPr eaLnBrk="1" hangingPunct="1"/>
              <a:t>117</a:t>
            </a:fld>
            <a:endParaRPr lang="en-US" altLang="zh-CN"/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27296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46FA29-01B0-4B84-A1ED-19882E1F326D}" type="slidenum">
              <a:rPr lang="en-US" altLang="zh-CN" smtClean="0"/>
              <a:pPr eaLnBrk="1" hangingPunct="1"/>
              <a:t>118</a:t>
            </a:fld>
            <a:endParaRPr lang="en-US" altLang="zh-CN"/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07674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EDA7F8B-08FD-4557-8E90-AEC694EFEBF1}" type="slidenum">
              <a:rPr lang="en-US" altLang="zh-CN" smtClean="0"/>
              <a:pPr eaLnBrk="1" hangingPunct="1"/>
              <a:t>120</a:t>
            </a:fld>
            <a:endParaRPr lang="en-US" altLang="zh-CN"/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40850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3168FAE-5918-4A81-A0B7-ED39BE3D214A}" type="slidenum">
              <a:rPr lang="en-US" altLang="zh-CN" smtClean="0"/>
              <a:pPr eaLnBrk="1" hangingPunct="1"/>
              <a:t>121</a:t>
            </a:fld>
            <a:endParaRPr lang="en-US" altLang="zh-CN"/>
          </a:p>
        </p:txBody>
      </p:sp>
      <p:sp>
        <p:nvSpPr>
          <p:cNvPr id="361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6415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1AFF9B5-247A-4DE4-96F0-2CDC05358BA5}" type="slidenum">
              <a:rPr lang="en-US" altLang="zh-CN" smtClean="0"/>
              <a:pPr eaLnBrk="1" hangingPunct="1"/>
              <a:t>122</a:t>
            </a:fld>
            <a:endParaRPr lang="en-US" altLang="zh-CN"/>
          </a:p>
        </p:txBody>
      </p:sp>
      <p:sp>
        <p:nvSpPr>
          <p:cNvPr id="362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49510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F00C08-98DA-418F-89F4-00E2FD0ED6FC}" type="slidenum">
              <a:rPr lang="en-US" altLang="zh-CN" smtClean="0"/>
              <a:pPr eaLnBrk="1" hangingPunct="1"/>
              <a:t>123</a:t>
            </a:fld>
            <a:endParaRPr lang="en-US" altLang="zh-CN"/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73425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22CE2B4-6A8A-4123-AD14-0605CA52AE38}" type="slidenum">
              <a:rPr lang="en-US" altLang="zh-CN" smtClean="0"/>
              <a:pPr eaLnBrk="1" hangingPunct="1"/>
              <a:t>124</a:t>
            </a:fld>
            <a:endParaRPr lang="en-US" altLang="zh-CN"/>
          </a:p>
        </p:txBody>
      </p:sp>
      <p:sp>
        <p:nvSpPr>
          <p:cNvPr id="364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3650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39F07D1-D98D-4E04-ABBC-93218B9F1DC3}" type="slidenum">
              <a:rPr lang="en-US" altLang="zh-CN" smtClean="0"/>
              <a:pPr eaLnBrk="1" hangingPunct="1"/>
              <a:t>125</a:t>
            </a:fld>
            <a:endParaRPr lang="en-US" altLang="zh-CN"/>
          </a:p>
        </p:txBody>
      </p:sp>
      <p:sp>
        <p:nvSpPr>
          <p:cNvPr id="365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7922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379AA2F-1F8B-4170-A5AB-396A787FA81B}" type="slidenum">
              <a:rPr lang="en-US" altLang="zh-CN" smtClean="0"/>
              <a:pPr eaLnBrk="1" hangingPunct="1"/>
              <a:t>126</a:t>
            </a:fld>
            <a:endParaRPr lang="en-US" altLang="zh-CN"/>
          </a:p>
        </p:txBody>
      </p:sp>
      <p:sp>
        <p:nvSpPr>
          <p:cNvPr id="366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435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E90AB29-D106-4DC7-B442-6E1DE625FCAB}" type="slidenum">
              <a:rPr lang="en-US" altLang="zh-CN" smtClean="0"/>
              <a:pPr eaLnBrk="1" hangingPunct="1"/>
              <a:t>15</a:t>
            </a:fld>
            <a:endParaRPr lang="en-US" altLang="zh-CN"/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80141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86F0D-2412-4818-B3F4-EFF17CA86EEE}" type="slidenum">
              <a:rPr lang="en-US" altLang="zh-CN" smtClean="0"/>
              <a:pPr eaLnBrk="1" hangingPunct="1"/>
              <a:t>127</a:t>
            </a:fld>
            <a:endParaRPr lang="en-US" altLang="zh-CN"/>
          </a:p>
        </p:txBody>
      </p:sp>
      <p:sp>
        <p:nvSpPr>
          <p:cNvPr id="367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24731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CCCAAC8-6B55-4661-AD9E-B4BC3CFD4F3F}" type="slidenum">
              <a:rPr lang="en-US" altLang="zh-CN" smtClean="0"/>
              <a:pPr eaLnBrk="1" hangingPunct="1"/>
              <a:t>128</a:t>
            </a:fld>
            <a:endParaRPr lang="en-US" altLang="zh-CN"/>
          </a:p>
        </p:txBody>
      </p:sp>
      <p:sp>
        <p:nvSpPr>
          <p:cNvPr id="368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94398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1B9E90B-374A-4EEF-AB4C-A0F62D461BEF}" type="slidenum">
              <a:rPr lang="en-US" altLang="zh-CN" smtClean="0"/>
              <a:pPr eaLnBrk="1" hangingPunct="1"/>
              <a:t>129</a:t>
            </a:fld>
            <a:endParaRPr lang="en-US" altLang="zh-CN"/>
          </a:p>
        </p:txBody>
      </p:sp>
      <p:sp>
        <p:nvSpPr>
          <p:cNvPr id="369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69176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F789FF5-99F8-4160-825A-B784EAB17364}" type="slidenum">
              <a:rPr lang="en-US" altLang="zh-CN" smtClean="0"/>
              <a:pPr eaLnBrk="1" hangingPunct="1"/>
              <a:t>130</a:t>
            </a:fld>
            <a:endParaRPr lang="en-US" altLang="zh-CN"/>
          </a:p>
        </p:txBody>
      </p:sp>
      <p:sp>
        <p:nvSpPr>
          <p:cNvPr id="370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65671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D0D3015-3E3A-4DD3-AB12-5E30DB3E6C73}" type="slidenum">
              <a:rPr lang="en-US" altLang="zh-CN" smtClean="0"/>
              <a:pPr eaLnBrk="1" hangingPunct="1"/>
              <a:t>131</a:t>
            </a:fld>
            <a:endParaRPr lang="en-US" altLang="zh-CN"/>
          </a:p>
        </p:txBody>
      </p:sp>
      <p:sp>
        <p:nvSpPr>
          <p:cNvPr id="371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570703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631E90-F9A6-4613-9EE2-5288C85427AB}" type="slidenum">
              <a:rPr lang="en-US" altLang="zh-CN" smtClean="0"/>
              <a:pPr eaLnBrk="1" hangingPunct="1"/>
              <a:t>132</a:t>
            </a:fld>
            <a:endParaRPr lang="en-US" altLang="zh-CN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63447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D8DE3D9-38E1-4657-9BA7-6DBBDE6EBE76}" type="slidenum">
              <a:rPr lang="en-US" altLang="zh-CN" smtClean="0"/>
              <a:pPr eaLnBrk="1" hangingPunct="1"/>
              <a:t>133</a:t>
            </a:fld>
            <a:endParaRPr lang="en-US" altLang="zh-CN"/>
          </a:p>
        </p:txBody>
      </p:sp>
      <p:sp>
        <p:nvSpPr>
          <p:cNvPr id="373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60274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33CB63-D504-4603-BDC3-882257E7EE85}" type="slidenum">
              <a:rPr lang="en-US" altLang="zh-CN" smtClean="0"/>
              <a:pPr eaLnBrk="1" hangingPunct="1"/>
              <a:t>134</a:t>
            </a:fld>
            <a:endParaRPr lang="en-US" altLang="zh-CN"/>
          </a:p>
        </p:txBody>
      </p:sp>
      <p:sp>
        <p:nvSpPr>
          <p:cNvPr id="374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34631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0006A6-D2CD-48E0-A3A6-C5BA15BBF4F8}" type="slidenum">
              <a:rPr lang="en-US" altLang="zh-CN" smtClean="0"/>
              <a:pPr eaLnBrk="1" hangingPunct="1"/>
              <a:t>135</a:t>
            </a:fld>
            <a:endParaRPr lang="en-US" altLang="zh-CN"/>
          </a:p>
        </p:txBody>
      </p:sp>
      <p:sp>
        <p:nvSpPr>
          <p:cNvPr id="375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84672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1448B4-1F96-4942-8EE9-7A81C3C2D67B}" type="slidenum">
              <a:rPr lang="en-US" altLang="zh-CN" smtClean="0"/>
              <a:pPr eaLnBrk="1" hangingPunct="1"/>
              <a:t>136</a:t>
            </a:fld>
            <a:endParaRPr lang="en-US" altLang="zh-CN"/>
          </a:p>
        </p:txBody>
      </p:sp>
      <p:sp>
        <p:nvSpPr>
          <p:cNvPr id="376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7838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F60DD7D-F99D-40B5-B037-9B274B1F2892}" type="slidenum">
              <a:rPr lang="en-US" altLang="zh-CN" smtClean="0"/>
              <a:pPr eaLnBrk="1" hangingPunct="1"/>
              <a:t>16</a:t>
            </a:fld>
            <a:endParaRPr lang="en-US" altLang="zh-CN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259963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B5AB453-A36F-4B75-B752-3D4568622055}" type="slidenum">
              <a:rPr lang="en-US" altLang="zh-CN" smtClean="0"/>
              <a:pPr eaLnBrk="1" hangingPunct="1"/>
              <a:t>137</a:t>
            </a:fld>
            <a:endParaRPr lang="en-US" altLang="zh-CN"/>
          </a:p>
        </p:txBody>
      </p:sp>
      <p:sp>
        <p:nvSpPr>
          <p:cNvPr id="377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92739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D089CD3-F20F-4B31-B1C5-2924535FAE9A}" type="slidenum">
              <a:rPr lang="en-US" altLang="zh-CN" smtClean="0"/>
              <a:pPr eaLnBrk="1" hangingPunct="1"/>
              <a:t>138</a:t>
            </a:fld>
            <a:endParaRPr lang="en-US" altLang="zh-CN"/>
          </a:p>
        </p:txBody>
      </p:sp>
      <p:sp>
        <p:nvSpPr>
          <p:cNvPr id="378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00925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A740A-1FDF-4738-85AA-AD4BD550F61D}" type="slidenum">
              <a:rPr lang="en-US" altLang="zh-CN" smtClean="0"/>
              <a:pPr eaLnBrk="1" hangingPunct="1"/>
              <a:t>139</a:t>
            </a:fld>
            <a:endParaRPr lang="en-US" altLang="zh-CN"/>
          </a:p>
        </p:txBody>
      </p:sp>
      <p:sp>
        <p:nvSpPr>
          <p:cNvPr id="379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20417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A01264-C01E-482B-927B-87B3E40AA727}" type="slidenum">
              <a:rPr lang="en-US" altLang="zh-CN" smtClean="0"/>
              <a:pPr eaLnBrk="1" hangingPunct="1"/>
              <a:t>140</a:t>
            </a:fld>
            <a:endParaRPr lang="en-US" altLang="zh-CN"/>
          </a:p>
        </p:txBody>
      </p:sp>
      <p:sp>
        <p:nvSpPr>
          <p:cNvPr id="380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963886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14A9D6B-0A1B-459A-8B9A-58C7F51448F5}" type="slidenum">
              <a:rPr lang="en-US" altLang="zh-CN" smtClean="0"/>
              <a:pPr eaLnBrk="1" hangingPunct="1"/>
              <a:t>141</a:t>
            </a:fld>
            <a:endParaRPr lang="en-US" altLang="zh-CN"/>
          </a:p>
        </p:txBody>
      </p:sp>
      <p:sp>
        <p:nvSpPr>
          <p:cNvPr id="381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994249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8F8E65-D518-4E5D-93AA-2E335C43B386}" type="slidenum">
              <a:rPr lang="en-US" altLang="zh-CN" smtClean="0"/>
              <a:pPr eaLnBrk="1" hangingPunct="1"/>
              <a:t>142</a:t>
            </a:fld>
            <a:endParaRPr lang="en-US" altLang="zh-CN"/>
          </a:p>
        </p:txBody>
      </p:sp>
      <p:sp>
        <p:nvSpPr>
          <p:cNvPr id="382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920098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FECEB7E-BC11-4FB0-B2DE-ED8C2BC58027}" type="slidenum">
              <a:rPr lang="en-US" altLang="zh-CN" smtClean="0"/>
              <a:pPr eaLnBrk="1" hangingPunct="1"/>
              <a:t>143</a:t>
            </a:fld>
            <a:endParaRPr lang="en-US" altLang="zh-CN"/>
          </a:p>
        </p:txBody>
      </p:sp>
      <p:sp>
        <p:nvSpPr>
          <p:cNvPr id="384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55976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4935AA2-DF31-42C3-AA1D-5BF50307AB09}" type="slidenum">
              <a:rPr lang="en-US" altLang="zh-CN" smtClean="0"/>
              <a:pPr eaLnBrk="1" hangingPunct="1"/>
              <a:t>144</a:t>
            </a:fld>
            <a:endParaRPr lang="en-US" altLang="zh-CN"/>
          </a:p>
        </p:txBody>
      </p:sp>
      <p:sp>
        <p:nvSpPr>
          <p:cNvPr id="385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834653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8AC8F1-6262-4440-8BBE-3F233DBC8DB4}" type="slidenum">
              <a:rPr lang="en-US" altLang="zh-CN" smtClean="0"/>
              <a:pPr eaLnBrk="1" hangingPunct="1"/>
              <a:t>145</a:t>
            </a:fld>
            <a:endParaRPr lang="en-US" altLang="zh-CN"/>
          </a:p>
        </p:txBody>
      </p:sp>
      <p:sp>
        <p:nvSpPr>
          <p:cNvPr id="386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09744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DA36BEC-A1B8-4BD5-A695-FC91BE435EE7}" type="slidenum">
              <a:rPr lang="en-US" altLang="zh-CN" smtClean="0"/>
              <a:pPr eaLnBrk="1" hangingPunct="1"/>
              <a:t>146</a:t>
            </a:fld>
            <a:endParaRPr lang="en-US" altLang="zh-CN"/>
          </a:p>
        </p:txBody>
      </p:sp>
      <p:sp>
        <p:nvSpPr>
          <p:cNvPr id="387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77291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6A88A36-3D72-4721-B615-45E66E5402E6}" type="slidenum">
              <a:rPr lang="en-US" altLang="zh-CN" smtClean="0"/>
              <a:pPr eaLnBrk="1" hangingPunct="1"/>
              <a:t>17</a:t>
            </a:fld>
            <a:endParaRPr lang="en-US" altLang="zh-CN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124535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BD3F9F3-22D2-4A87-9252-0995D01B76BF}" type="slidenum">
              <a:rPr lang="en-US" altLang="zh-CN" smtClean="0"/>
              <a:pPr eaLnBrk="1" hangingPunct="1"/>
              <a:t>147</a:t>
            </a:fld>
            <a:endParaRPr lang="en-US" altLang="zh-CN"/>
          </a:p>
        </p:txBody>
      </p:sp>
      <p:sp>
        <p:nvSpPr>
          <p:cNvPr id="388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97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E521DBC-BBFE-499A-B1CF-422B638E83E4}" type="slidenum">
              <a:rPr lang="en-US" altLang="zh-CN" smtClean="0"/>
              <a:pPr eaLnBrk="1" hangingPunct="1"/>
              <a:t>148</a:t>
            </a:fld>
            <a:endParaRPr lang="en-US" altLang="zh-CN"/>
          </a:p>
        </p:txBody>
      </p:sp>
      <p:sp>
        <p:nvSpPr>
          <p:cNvPr id="389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43771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025E0CC-B316-4336-8B63-CCF0A6D608D7}" type="slidenum">
              <a:rPr lang="en-US" altLang="zh-CN" smtClean="0"/>
              <a:pPr eaLnBrk="1" hangingPunct="1"/>
              <a:t>149</a:t>
            </a:fld>
            <a:endParaRPr lang="en-US" altLang="zh-CN"/>
          </a:p>
        </p:txBody>
      </p:sp>
      <p:sp>
        <p:nvSpPr>
          <p:cNvPr id="390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73849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E2BD033-C3E9-4F33-9FD5-9F25FE606F74}" type="slidenum">
              <a:rPr lang="en-US" altLang="zh-CN" smtClean="0"/>
              <a:pPr eaLnBrk="1" hangingPunct="1"/>
              <a:t>150</a:t>
            </a:fld>
            <a:endParaRPr lang="en-US" altLang="zh-CN"/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618763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ED82804-71E6-4B20-AB02-C7988993168E}" type="slidenum">
              <a:rPr lang="en-US" altLang="zh-CN" smtClean="0"/>
              <a:pPr eaLnBrk="1" hangingPunct="1"/>
              <a:t>151</a:t>
            </a:fld>
            <a:endParaRPr lang="en-US" altLang="zh-CN"/>
          </a:p>
        </p:txBody>
      </p:sp>
      <p:sp>
        <p:nvSpPr>
          <p:cNvPr id="392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576702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0DFC215-946A-4430-8C0F-856DBAB26ECF}" type="slidenum">
              <a:rPr lang="en-US" altLang="zh-CN" smtClean="0"/>
              <a:pPr eaLnBrk="1" hangingPunct="1"/>
              <a:t>152</a:t>
            </a:fld>
            <a:endParaRPr lang="en-US" altLang="zh-CN"/>
          </a:p>
        </p:txBody>
      </p:sp>
      <p:sp>
        <p:nvSpPr>
          <p:cNvPr id="393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593703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611D079-CD1A-4092-9F35-D34B60D6763B}" type="slidenum">
              <a:rPr lang="en-US" altLang="zh-CN" smtClean="0"/>
              <a:pPr eaLnBrk="1" hangingPunct="1"/>
              <a:t>153</a:t>
            </a:fld>
            <a:endParaRPr lang="en-US" altLang="zh-CN"/>
          </a:p>
        </p:txBody>
      </p:sp>
      <p:sp>
        <p:nvSpPr>
          <p:cNvPr id="394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52373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0BF1655-E57F-401D-8D8E-78A15D147785}" type="slidenum">
              <a:rPr lang="en-US" altLang="zh-CN" smtClean="0"/>
              <a:pPr eaLnBrk="1" hangingPunct="1"/>
              <a:t>154</a:t>
            </a:fld>
            <a:endParaRPr lang="en-US" altLang="zh-CN"/>
          </a:p>
        </p:txBody>
      </p:sp>
      <p:sp>
        <p:nvSpPr>
          <p:cNvPr id="395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65179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93ECA0-3DB9-437F-BC91-6830243C2286}" type="slidenum">
              <a:rPr lang="en-US" altLang="zh-CN" smtClean="0"/>
              <a:pPr eaLnBrk="1" hangingPunct="1"/>
              <a:t>155</a:t>
            </a:fld>
            <a:endParaRPr lang="en-US" altLang="zh-CN"/>
          </a:p>
        </p:txBody>
      </p:sp>
      <p:sp>
        <p:nvSpPr>
          <p:cNvPr id="396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285314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05883D-6903-4D48-8D5F-80AA06678B95}" type="slidenum">
              <a:rPr lang="en-US" altLang="zh-CN" smtClean="0"/>
              <a:pPr eaLnBrk="1" hangingPunct="1"/>
              <a:t>156</a:t>
            </a:fld>
            <a:endParaRPr lang="en-US" altLang="zh-CN"/>
          </a:p>
        </p:txBody>
      </p:sp>
      <p:sp>
        <p:nvSpPr>
          <p:cNvPr id="397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211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3F24006-9CBE-4BC1-8517-23B5ED59CF8D}" type="slidenum">
              <a:rPr lang="en-US" altLang="zh-CN" smtClean="0"/>
              <a:pPr eaLnBrk="1" hangingPunct="1"/>
              <a:t>18</a:t>
            </a:fld>
            <a:endParaRPr lang="en-US" altLang="zh-CN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06963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95BDEC-3507-4488-889F-16106A2D56CD}" type="slidenum">
              <a:rPr lang="en-US" altLang="zh-CN" smtClean="0"/>
              <a:pPr eaLnBrk="1" hangingPunct="1"/>
              <a:t>157</a:t>
            </a:fld>
            <a:endParaRPr lang="en-US" altLang="zh-CN"/>
          </a:p>
        </p:txBody>
      </p:sp>
      <p:sp>
        <p:nvSpPr>
          <p:cNvPr id="398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79297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D842EC0-07E4-4B46-A886-2315C227B9F6}" type="slidenum">
              <a:rPr lang="en-US" altLang="zh-CN" smtClean="0"/>
              <a:pPr eaLnBrk="1" hangingPunct="1"/>
              <a:t>158</a:t>
            </a:fld>
            <a:endParaRPr lang="en-US" altLang="zh-CN"/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74805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2D2D634-AE24-4371-94E6-B319176BC172}" type="slidenum">
              <a:rPr lang="en-US" altLang="zh-CN" smtClean="0"/>
              <a:pPr eaLnBrk="1" hangingPunct="1"/>
              <a:t>159</a:t>
            </a:fld>
            <a:endParaRPr lang="en-US" altLang="zh-CN"/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516334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BC0630F-F749-425C-9D8C-110D9E23DA41}" type="slidenum">
              <a:rPr lang="en-US" altLang="zh-CN" smtClean="0"/>
              <a:pPr eaLnBrk="1" hangingPunct="1"/>
              <a:t>160</a:t>
            </a:fld>
            <a:endParaRPr lang="en-US" altLang="zh-CN"/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510131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8F11B6-4488-4BB1-B5DC-D1BCA8581A01}" type="slidenum">
              <a:rPr lang="en-US" altLang="zh-CN" smtClean="0"/>
              <a:pPr eaLnBrk="1" hangingPunct="1"/>
              <a:t>161</a:t>
            </a:fld>
            <a:endParaRPr lang="en-US" altLang="zh-CN"/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4130964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98213E9-47D4-4B7B-800C-4B7D26A34B6E}" type="slidenum">
              <a:rPr lang="en-US" altLang="zh-CN" smtClean="0"/>
              <a:pPr eaLnBrk="1" hangingPunct="1"/>
              <a:t>162</a:t>
            </a:fld>
            <a:endParaRPr lang="en-US" altLang="zh-CN"/>
          </a:p>
        </p:txBody>
      </p:sp>
      <p:sp>
        <p:nvSpPr>
          <p:cNvPr id="403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505655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6500368-BEEE-4D99-BAFD-E02A3328869F}" type="slidenum">
              <a:rPr lang="en-US" altLang="zh-CN" smtClean="0"/>
              <a:pPr eaLnBrk="1" hangingPunct="1"/>
              <a:t>163</a:t>
            </a:fld>
            <a:endParaRPr lang="en-US" altLang="zh-CN"/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5077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55DB291-86A0-4FF5-831D-276BE839A3B2}" type="slidenum">
              <a:rPr lang="en-US" altLang="zh-CN" smtClean="0"/>
              <a:pPr eaLnBrk="1" hangingPunct="1"/>
              <a:t>164</a:t>
            </a:fld>
            <a:endParaRPr lang="en-US" altLang="zh-CN"/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551950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6802B13-74A6-4A30-B142-7A99EB65F370}" type="slidenum">
              <a:rPr lang="en-US" altLang="zh-CN" smtClean="0"/>
              <a:pPr eaLnBrk="1" hangingPunct="1"/>
              <a:t>165</a:t>
            </a:fld>
            <a:endParaRPr lang="en-US" altLang="zh-CN"/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866510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D63F082-285B-439B-8E68-7C0E89BD4829}" type="slidenum">
              <a:rPr lang="en-US" altLang="zh-CN" smtClean="0"/>
              <a:pPr eaLnBrk="1" hangingPunct="1"/>
              <a:t>166</a:t>
            </a:fld>
            <a:endParaRPr lang="en-US" altLang="zh-CN"/>
          </a:p>
        </p:txBody>
      </p:sp>
      <p:sp>
        <p:nvSpPr>
          <p:cNvPr id="407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2956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BEF483C-B028-4EC1-B6E6-510B28F04574}" type="slidenum">
              <a:rPr lang="en-US" altLang="zh-CN" smtClean="0"/>
              <a:pPr eaLnBrk="1" hangingPunct="1"/>
              <a:t>19</a:t>
            </a:fld>
            <a:endParaRPr lang="en-US" altLang="zh-CN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013169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DC8F841-70DD-4111-892C-CB300566B228}" type="slidenum">
              <a:rPr lang="en-US" altLang="zh-CN" smtClean="0"/>
              <a:pPr eaLnBrk="1" hangingPunct="1"/>
              <a:t>167</a:t>
            </a:fld>
            <a:endParaRPr lang="en-US" altLang="zh-CN"/>
          </a:p>
        </p:txBody>
      </p:sp>
      <p:sp>
        <p:nvSpPr>
          <p:cNvPr id="408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262430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D297A94-0BA3-4307-80AE-A3B333709E2F}" type="slidenum">
              <a:rPr lang="en-US" altLang="zh-CN" smtClean="0"/>
              <a:pPr eaLnBrk="1" hangingPunct="1"/>
              <a:t>168</a:t>
            </a:fld>
            <a:endParaRPr lang="en-US" altLang="zh-CN"/>
          </a:p>
        </p:txBody>
      </p:sp>
      <p:sp>
        <p:nvSpPr>
          <p:cNvPr id="409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318632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31C943-E0B0-46D0-9ECF-2432F02A8FF6}" type="slidenum">
              <a:rPr lang="en-US" altLang="zh-CN" smtClean="0"/>
              <a:pPr eaLnBrk="1" hangingPunct="1"/>
              <a:t>169</a:t>
            </a:fld>
            <a:endParaRPr lang="en-US" altLang="zh-CN"/>
          </a:p>
        </p:txBody>
      </p:sp>
      <p:sp>
        <p:nvSpPr>
          <p:cNvPr id="410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957973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D229745-8AF8-4191-8BD2-00A948C11169}" type="slidenum">
              <a:rPr lang="en-US" altLang="zh-CN" smtClean="0"/>
              <a:pPr eaLnBrk="1" hangingPunct="1"/>
              <a:t>170</a:t>
            </a:fld>
            <a:endParaRPr lang="en-US" altLang="zh-CN"/>
          </a:p>
        </p:txBody>
      </p:sp>
      <p:sp>
        <p:nvSpPr>
          <p:cNvPr id="411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94962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52D15F6-6017-41FA-B4F5-43EC3FEB0036}" type="slidenum">
              <a:rPr lang="en-US" altLang="zh-CN" smtClean="0"/>
              <a:pPr eaLnBrk="1" hangingPunct="1"/>
              <a:t>171</a:t>
            </a:fld>
            <a:endParaRPr lang="en-US" altLang="zh-CN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66035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AB051F7-46DB-41A6-B2B5-C66328ECCBF9}" type="slidenum">
              <a:rPr lang="en-US" altLang="zh-CN" smtClean="0"/>
              <a:pPr eaLnBrk="1" hangingPunct="1"/>
              <a:t>172</a:t>
            </a:fld>
            <a:endParaRPr lang="en-US" altLang="zh-CN"/>
          </a:p>
        </p:txBody>
      </p:sp>
      <p:sp>
        <p:nvSpPr>
          <p:cNvPr id="413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773107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50E48D4-DB19-4F9A-AF18-3FAE37063C00}" type="slidenum">
              <a:rPr lang="en-US" altLang="zh-CN" smtClean="0"/>
              <a:pPr eaLnBrk="1" hangingPunct="1"/>
              <a:t>173</a:t>
            </a:fld>
            <a:endParaRPr lang="en-US" altLang="zh-CN"/>
          </a:p>
        </p:txBody>
      </p:sp>
      <p:sp>
        <p:nvSpPr>
          <p:cNvPr id="414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86649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2E1138A-4464-48A4-8C5C-63E07482F970}" type="slidenum">
              <a:rPr lang="en-US" altLang="zh-CN" smtClean="0"/>
              <a:pPr eaLnBrk="1" hangingPunct="1"/>
              <a:t>174</a:t>
            </a:fld>
            <a:endParaRPr lang="en-US" altLang="zh-CN"/>
          </a:p>
        </p:txBody>
      </p:sp>
      <p:sp>
        <p:nvSpPr>
          <p:cNvPr id="415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00206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D844F25-BE05-47F6-9430-ECF98C0C9939}" type="slidenum">
              <a:rPr lang="en-US" altLang="zh-CN" smtClean="0"/>
              <a:pPr eaLnBrk="1" hangingPunct="1"/>
              <a:t>175</a:t>
            </a:fld>
            <a:endParaRPr lang="en-US" altLang="zh-CN"/>
          </a:p>
        </p:txBody>
      </p:sp>
      <p:sp>
        <p:nvSpPr>
          <p:cNvPr id="416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36755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730780A-38E9-4EDF-964E-979077E1362A}" type="slidenum">
              <a:rPr lang="en-US" altLang="zh-CN" smtClean="0"/>
              <a:pPr eaLnBrk="1" hangingPunct="1"/>
              <a:t>176</a:t>
            </a:fld>
            <a:endParaRPr lang="en-US" altLang="zh-CN"/>
          </a:p>
        </p:txBody>
      </p:sp>
      <p:sp>
        <p:nvSpPr>
          <p:cNvPr id="417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2746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24D0E9B-7541-4655-B81E-D8A59A2215C2}" type="slidenum">
              <a:rPr lang="en-US" altLang="zh-CN" smtClean="0"/>
              <a:pPr eaLnBrk="1" hangingPunct="1"/>
              <a:t>20</a:t>
            </a:fld>
            <a:endParaRPr lang="en-US" altLang="zh-CN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075615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A91770F-0A1E-458D-94AA-D96B2347E7A2}" type="slidenum">
              <a:rPr lang="en-US" altLang="zh-CN" smtClean="0"/>
              <a:pPr eaLnBrk="1" hangingPunct="1"/>
              <a:t>177</a:t>
            </a:fld>
            <a:endParaRPr lang="en-US" altLang="zh-CN"/>
          </a:p>
        </p:txBody>
      </p:sp>
      <p:sp>
        <p:nvSpPr>
          <p:cNvPr id="418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008518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12D1123-64AD-48FD-992E-84E193D8A0A2}" type="slidenum">
              <a:rPr lang="en-US" altLang="zh-CN" smtClean="0"/>
              <a:pPr eaLnBrk="1" hangingPunct="1"/>
              <a:t>178</a:t>
            </a:fld>
            <a:endParaRPr lang="en-US" altLang="zh-CN"/>
          </a:p>
        </p:txBody>
      </p:sp>
      <p:sp>
        <p:nvSpPr>
          <p:cNvPr id="419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80238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D320C8A-1CE4-4B60-B6F9-A8AF4920E775}" type="slidenum">
              <a:rPr lang="en-US" altLang="zh-CN" smtClean="0"/>
              <a:pPr eaLnBrk="1" hangingPunct="1"/>
              <a:t>179</a:t>
            </a:fld>
            <a:endParaRPr lang="en-US" altLang="zh-CN"/>
          </a:p>
        </p:txBody>
      </p:sp>
      <p:sp>
        <p:nvSpPr>
          <p:cNvPr id="420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0352463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86CF3B7-866C-4F79-AC8F-85A8375545D8}" type="slidenum">
              <a:rPr lang="en-US" altLang="zh-CN" smtClean="0"/>
              <a:pPr eaLnBrk="1" hangingPunct="1"/>
              <a:t>180</a:t>
            </a:fld>
            <a:endParaRPr lang="en-US" altLang="zh-CN"/>
          </a:p>
        </p:txBody>
      </p:sp>
      <p:sp>
        <p:nvSpPr>
          <p:cNvPr id="421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62206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A721891-96D5-42DA-9DCC-D49E57327FC8}" type="slidenum">
              <a:rPr lang="en-US" altLang="zh-CN" smtClean="0"/>
              <a:pPr eaLnBrk="1" hangingPunct="1"/>
              <a:t>181</a:t>
            </a:fld>
            <a:endParaRPr lang="en-US" altLang="zh-CN"/>
          </a:p>
        </p:txBody>
      </p:sp>
      <p:sp>
        <p:nvSpPr>
          <p:cNvPr id="422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00073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C280384-E900-4723-A071-0BDB1492A71F}" type="slidenum">
              <a:rPr lang="en-US" altLang="zh-CN" smtClean="0"/>
              <a:pPr eaLnBrk="1" hangingPunct="1"/>
              <a:t>182</a:t>
            </a:fld>
            <a:endParaRPr lang="en-US" altLang="zh-CN"/>
          </a:p>
        </p:txBody>
      </p:sp>
      <p:sp>
        <p:nvSpPr>
          <p:cNvPr id="423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002295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1C18681-840F-4E1D-8E45-702EFE30B2B3}" type="slidenum">
              <a:rPr lang="en-US" altLang="zh-CN" smtClean="0"/>
              <a:pPr eaLnBrk="1" hangingPunct="1"/>
              <a:t>185</a:t>
            </a:fld>
            <a:endParaRPr lang="en-US" altLang="zh-CN"/>
          </a:p>
        </p:txBody>
      </p:sp>
      <p:sp>
        <p:nvSpPr>
          <p:cNvPr id="424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029000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980C67A-60E7-4AE4-BE54-EB527DEECCD5}" type="slidenum">
              <a:rPr lang="en-US" altLang="zh-CN" smtClean="0"/>
              <a:pPr eaLnBrk="1" hangingPunct="1"/>
              <a:t>188</a:t>
            </a:fld>
            <a:endParaRPr lang="en-US" altLang="zh-CN"/>
          </a:p>
        </p:txBody>
      </p:sp>
      <p:sp>
        <p:nvSpPr>
          <p:cNvPr id="428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401597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F2CC2BA-070A-414E-88FC-734CE8AF65E0}" type="slidenum">
              <a:rPr lang="en-US" altLang="zh-CN" smtClean="0"/>
              <a:pPr eaLnBrk="1" hangingPunct="1"/>
              <a:t>189</a:t>
            </a:fld>
            <a:endParaRPr lang="en-US" altLang="zh-CN"/>
          </a:p>
        </p:txBody>
      </p:sp>
      <p:sp>
        <p:nvSpPr>
          <p:cNvPr id="431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235373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1019FFA-5A2E-4F4F-9874-DD2BBAD44572}" type="slidenum">
              <a:rPr lang="en-US" altLang="zh-CN" smtClean="0"/>
              <a:pPr eaLnBrk="1" hangingPunct="1"/>
              <a:t>191</a:t>
            </a:fld>
            <a:endParaRPr lang="en-US" altLang="zh-CN"/>
          </a:p>
        </p:txBody>
      </p:sp>
      <p:sp>
        <p:nvSpPr>
          <p:cNvPr id="432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2418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6E99BF1-0678-42A5-8208-5D5E3AC0BBF7}" type="slidenum">
              <a:rPr lang="en-US" altLang="zh-CN" smtClean="0"/>
              <a:pPr eaLnBrk="1" hangingPunct="1"/>
              <a:t>21</a:t>
            </a:fld>
            <a:endParaRPr lang="en-US" altLang="zh-CN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504636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192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271822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193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522176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6391B2C-BE80-4E65-87E1-958A9BD13CED}" type="slidenum">
              <a:rPr lang="en-US" altLang="zh-CN" smtClean="0"/>
              <a:pPr eaLnBrk="1" hangingPunct="1"/>
              <a:t>194</a:t>
            </a:fld>
            <a:endParaRPr lang="en-US" altLang="zh-CN"/>
          </a:p>
        </p:txBody>
      </p:sp>
      <p:sp>
        <p:nvSpPr>
          <p:cNvPr id="433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794130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C90204C-69B3-4AA4-A002-2246C6BF9096}" type="slidenum">
              <a:rPr lang="en-US" altLang="zh-CN" smtClean="0"/>
              <a:pPr eaLnBrk="1" hangingPunct="1"/>
              <a:t>195</a:t>
            </a:fld>
            <a:endParaRPr lang="en-US" altLang="zh-CN"/>
          </a:p>
        </p:txBody>
      </p:sp>
      <p:sp>
        <p:nvSpPr>
          <p:cNvPr id="434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66158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948C4D8-315F-40E3-BFA1-73E4CD31CEAF}" type="slidenum">
              <a:rPr lang="en-US" altLang="zh-CN" smtClean="0"/>
              <a:pPr eaLnBrk="1" hangingPunct="1"/>
              <a:t>196</a:t>
            </a:fld>
            <a:endParaRPr lang="en-US" altLang="zh-CN"/>
          </a:p>
        </p:txBody>
      </p:sp>
      <p:sp>
        <p:nvSpPr>
          <p:cNvPr id="435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278657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CD98779-9441-4BB3-81DF-F4E0C7DAC8F5}" type="slidenum">
              <a:rPr lang="en-US" altLang="zh-CN" smtClean="0"/>
              <a:pPr eaLnBrk="1" hangingPunct="1"/>
              <a:t>197</a:t>
            </a:fld>
            <a:endParaRPr lang="en-US" altLang="zh-CN"/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160890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A223725-F5B6-43B0-B962-EA6202DCC206}" type="slidenum">
              <a:rPr lang="en-US" altLang="zh-CN" smtClean="0"/>
              <a:pPr eaLnBrk="1" hangingPunct="1"/>
              <a:t>198</a:t>
            </a:fld>
            <a:endParaRPr lang="en-US" altLang="zh-CN"/>
          </a:p>
        </p:txBody>
      </p:sp>
      <p:sp>
        <p:nvSpPr>
          <p:cNvPr id="437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870730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26499D7-2D60-4A70-8E9D-06A38B912C5C}" type="slidenum">
              <a:rPr lang="en-US" altLang="zh-CN" smtClean="0"/>
              <a:pPr eaLnBrk="1" hangingPunct="1"/>
              <a:t>199</a:t>
            </a:fld>
            <a:endParaRPr lang="en-US" altLang="zh-CN"/>
          </a:p>
        </p:txBody>
      </p:sp>
      <p:sp>
        <p:nvSpPr>
          <p:cNvPr id="438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402444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CCFD0F-04EB-443F-82DD-7F392953182C}" type="slidenum">
              <a:rPr lang="en-US" altLang="zh-CN" smtClean="0"/>
              <a:pPr eaLnBrk="1" hangingPunct="1"/>
              <a:t>200</a:t>
            </a:fld>
            <a:endParaRPr lang="en-US" altLang="zh-CN"/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557096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CD39FC-9A5E-4F6E-8F07-BBE84723F53A}" type="slidenum">
              <a:rPr lang="en-US" altLang="zh-CN" smtClean="0"/>
              <a:pPr eaLnBrk="1" hangingPunct="1"/>
              <a:t>201</a:t>
            </a:fld>
            <a:endParaRPr lang="en-US" altLang="zh-CN"/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0246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51C8A65-5F8B-4B35-B4A1-107EF84E49DD}" type="slidenum">
              <a:rPr lang="en-US" altLang="zh-CN" smtClean="0"/>
              <a:pPr eaLnBrk="1" hangingPunct="1"/>
              <a:t>22</a:t>
            </a:fld>
            <a:endParaRPr lang="en-US" altLang="zh-CN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67494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E93E486-C968-4084-B62B-9E4E8BDDF2BC}" type="slidenum">
              <a:rPr lang="en-US" altLang="zh-CN" smtClean="0"/>
              <a:pPr eaLnBrk="1" hangingPunct="1"/>
              <a:t>202</a:t>
            </a:fld>
            <a:endParaRPr lang="en-US" altLang="zh-CN"/>
          </a:p>
        </p:txBody>
      </p:sp>
      <p:sp>
        <p:nvSpPr>
          <p:cNvPr id="44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667639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0ED08C6-D4D6-46F0-8E44-E5AFF57176A2}" type="slidenum">
              <a:rPr lang="en-US" altLang="zh-CN" smtClean="0"/>
              <a:pPr eaLnBrk="1" hangingPunct="1"/>
              <a:t>203</a:t>
            </a:fld>
            <a:endParaRPr lang="en-US" altLang="zh-CN"/>
          </a:p>
        </p:txBody>
      </p:sp>
      <p:sp>
        <p:nvSpPr>
          <p:cNvPr id="442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969894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8A2FF71-3F80-4077-B3AD-1766720AF4B2}" type="slidenum">
              <a:rPr lang="en-US" altLang="zh-CN" smtClean="0"/>
              <a:pPr eaLnBrk="1" hangingPunct="1"/>
              <a:t>204</a:t>
            </a:fld>
            <a:endParaRPr lang="en-US" altLang="zh-CN"/>
          </a:p>
        </p:txBody>
      </p:sp>
      <p:sp>
        <p:nvSpPr>
          <p:cNvPr id="443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821135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1059535-549B-4E0D-B5B2-730DB35FBA38}" type="slidenum">
              <a:rPr lang="en-US" altLang="zh-CN" smtClean="0"/>
              <a:pPr eaLnBrk="1" hangingPunct="1"/>
              <a:t>205</a:t>
            </a:fld>
            <a:endParaRPr lang="en-US" altLang="zh-CN"/>
          </a:p>
        </p:txBody>
      </p:sp>
      <p:sp>
        <p:nvSpPr>
          <p:cNvPr id="444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665232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4F26F4A-2C58-4185-96BC-FC7778C84997}" type="slidenum">
              <a:rPr lang="en-US" altLang="zh-CN" smtClean="0"/>
              <a:pPr eaLnBrk="1" hangingPunct="1"/>
              <a:t>206</a:t>
            </a:fld>
            <a:endParaRPr lang="en-US" altLang="zh-CN"/>
          </a:p>
        </p:txBody>
      </p:sp>
      <p:sp>
        <p:nvSpPr>
          <p:cNvPr id="44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6885699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82472E0-916B-4C60-BA44-22610942102E}" type="slidenum">
              <a:rPr lang="en-US" altLang="zh-CN" smtClean="0"/>
              <a:pPr eaLnBrk="1" hangingPunct="1"/>
              <a:t>207</a:t>
            </a:fld>
            <a:endParaRPr lang="en-US" altLang="zh-CN"/>
          </a:p>
        </p:txBody>
      </p:sp>
      <p:sp>
        <p:nvSpPr>
          <p:cNvPr id="446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7880781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A18073A-5710-4988-87E6-1F6800F7D837}" type="slidenum">
              <a:rPr lang="en-US" altLang="zh-CN" smtClean="0"/>
              <a:pPr eaLnBrk="1" hangingPunct="1"/>
              <a:t>208</a:t>
            </a:fld>
            <a:endParaRPr lang="en-US" altLang="zh-CN"/>
          </a:p>
        </p:txBody>
      </p:sp>
      <p:sp>
        <p:nvSpPr>
          <p:cNvPr id="447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6942540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77FD87A-8E1E-4CB9-B1CC-DD44DBEE44FD}" type="slidenum">
              <a:rPr lang="en-US" altLang="zh-CN" smtClean="0"/>
              <a:pPr eaLnBrk="1" hangingPunct="1"/>
              <a:t>209</a:t>
            </a:fld>
            <a:endParaRPr lang="en-US" altLang="zh-CN"/>
          </a:p>
        </p:txBody>
      </p:sp>
      <p:sp>
        <p:nvSpPr>
          <p:cNvPr id="448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766863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4CE17BC-63E0-45DA-BF09-E95A2CC37D5F}" type="slidenum">
              <a:rPr lang="en-US" altLang="zh-CN" smtClean="0"/>
              <a:pPr eaLnBrk="1" hangingPunct="1"/>
              <a:t>210</a:t>
            </a:fld>
            <a:endParaRPr lang="en-US" altLang="zh-CN"/>
          </a:p>
        </p:txBody>
      </p:sp>
      <p:sp>
        <p:nvSpPr>
          <p:cNvPr id="449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4078826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0BA3A29-B220-4720-B183-0E71CCE492D9}" type="slidenum">
              <a:rPr lang="en-US" altLang="zh-CN" smtClean="0"/>
              <a:pPr eaLnBrk="1" hangingPunct="1"/>
              <a:t>211</a:t>
            </a:fld>
            <a:endParaRPr lang="en-US" altLang="zh-CN"/>
          </a:p>
        </p:txBody>
      </p:sp>
      <p:sp>
        <p:nvSpPr>
          <p:cNvPr id="450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0825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3747A33-88C9-41CF-AE26-649A6EF0D0A3}" type="slidenum">
              <a:rPr lang="en-US" altLang="zh-CN" smtClean="0"/>
              <a:pPr eaLnBrk="1" hangingPunct="1"/>
              <a:t>23</a:t>
            </a:fld>
            <a:endParaRPr lang="en-US" altLang="zh-CN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085566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FD61EC-660C-4C2E-98AE-0EFDAC60E00C}" type="slidenum">
              <a:rPr lang="en-US" altLang="zh-CN" smtClean="0"/>
              <a:pPr eaLnBrk="1" hangingPunct="1"/>
              <a:t>212</a:t>
            </a:fld>
            <a:endParaRPr lang="en-US" altLang="zh-CN"/>
          </a:p>
        </p:txBody>
      </p:sp>
      <p:sp>
        <p:nvSpPr>
          <p:cNvPr id="451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0681560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F5C65FF-19C8-4704-975F-0A9776928298}" type="slidenum">
              <a:rPr lang="en-US" altLang="zh-CN" smtClean="0"/>
              <a:pPr eaLnBrk="1" hangingPunct="1"/>
              <a:t>214</a:t>
            </a:fld>
            <a:endParaRPr lang="en-US" altLang="zh-CN"/>
          </a:p>
        </p:txBody>
      </p:sp>
      <p:sp>
        <p:nvSpPr>
          <p:cNvPr id="454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638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7D947FA-95AA-4A1B-AA59-B445F369EFFA}" type="slidenum">
              <a:rPr lang="en-US" altLang="zh-CN" smtClean="0"/>
              <a:pPr eaLnBrk="1" hangingPunct="1"/>
              <a:t>3</a:t>
            </a:fld>
            <a:endParaRPr lang="en-US" altLang="zh-CN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479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710469A-5AE7-4604-9E0A-93B7A7E3AB9D}" type="slidenum">
              <a:rPr lang="en-US" altLang="zh-CN" smtClean="0"/>
              <a:pPr eaLnBrk="1" hangingPunct="1"/>
              <a:t>24</a:t>
            </a:fld>
            <a:endParaRPr lang="en-US" altLang="zh-CN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9672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EC55A48-F377-4018-8159-837070CF7497}" type="slidenum">
              <a:rPr lang="en-US" altLang="zh-CN" smtClean="0"/>
              <a:pPr eaLnBrk="1" hangingPunct="1"/>
              <a:t>25</a:t>
            </a:fld>
            <a:endParaRPr lang="en-US" altLang="zh-CN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413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26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7717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27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8828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EC3C0F0-BF66-410D-8641-491FCDD06F6F}" type="slidenum">
              <a:rPr lang="en-US" altLang="zh-CN" smtClean="0"/>
              <a:pPr eaLnBrk="1" hangingPunct="1"/>
              <a:t>29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65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166135-AF11-4763-A51A-982A99506351}" type="slidenum">
              <a:rPr lang="en-US" altLang="zh-CN" smtClean="0"/>
              <a:pPr eaLnBrk="1" hangingPunct="1"/>
              <a:t>30</a:t>
            </a:fld>
            <a:endParaRPr lang="en-US" altLang="zh-CN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97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007FB4F-051D-4203-B33A-8D57F0A673AB}" type="slidenum">
              <a:rPr lang="en-US" altLang="zh-CN" smtClean="0"/>
              <a:pPr eaLnBrk="1" hangingPunct="1"/>
              <a:t>31</a:t>
            </a:fld>
            <a:endParaRPr lang="en-US" altLang="zh-CN"/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6714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F869CE8-AD6E-4169-8B35-559649BB3E47}" type="slidenum">
              <a:rPr lang="en-US" altLang="zh-CN" smtClean="0"/>
              <a:pPr eaLnBrk="1" hangingPunct="1"/>
              <a:t>32</a:t>
            </a:fld>
            <a:endParaRPr lang="en-US" altLang="zh-CN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107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18571DD-F66E-4C37-A16F-4B8D43D7E881}" type="slidenum">
              <a:rPr lang="en-US" altLang="zh-CN" smtClean="0"/>
              <a:pPr eaLnBrk="1" hangingPunct="1"/>
              <a:t>33</a:t>
            </a:fld>
            <a:endParaRPr lang="en-US" altLang="zh-CN"/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119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785A259-518D-4D0E-AF72-46E593CB3349}" type="slidenum">
              <a:rPr lang="en-US" altLang="zh-CN" smtClean="0"/>
              <a:pPr eaLnBrk="1" hangingPunct="1"/>
              <a:t>34</a:t>
            </a:fld>
            <a:endParaRPr lang="en-US" altLang="zh-CN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2634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1168B3-4B30-4832-8E39-5A12122C172C}" type="slidenum">
              <a:rPr lang="en-US" altLang="zh-CN" smtClean="0"/>
              <a:pPr eaLnBrk="1" hangingPunct="1"/>
              <a:t>4</a:t>
            </a:fld>
            <a:endParaRPr lang="en-US" altLang="zh-CN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495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12CD158-6030-4830-B728-B26DE57F2661}" type="slidenum">
              <a:rPr lang="en-US" altLang="zh-CN" smtClean="0"/>
              <a:pPr eaLnBrk="1" hangingPunct="1"/>
              <a:t>35</a:t>
            </a:fld>
            <a:endParaRPr lang="en-US" altLang="zh-CN"/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0620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7613F57-C37E-4D12-BB11-42B1567D4BED}" type="slidenum">
              <a:rPr lang="en-US" altLang="zh-CN" smtClean="0"/>
              <a:pPr eaLnBrk="1" hangingPunct="1"/>
              <a:t>36</a:t>
            </a:fld>
            <a:endParaRPr lang="en-US" altLang="zh-CN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39539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076D7E-329A-4DFE-A976-E9139F619449}" type="slidenum">
              <a:rPr lang="en-US" altLang="zh-CN" smtClean="0"/>
              <a:pPr eaLnBrk="1" hangingPunct="1"/>
              <a:t>37</a:t>
            </a:fld>
            <a:endParaRPr lang="en-US" altLang="zh-CN"/>
          </a:p>
        </p:txBody>
      </p:sp>
      <p:sp>
        <p:nvSpPr>
          <p:cNvPr id="287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87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83390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5FF7E77-FAA8-4A7A-A977-7E534DD77C3D}" type="slidenum">
              <a:rPr lang="en-US" altLang="zh-CN" smtClean="0"/>
              <a:pPr eaLnBrk="1" hangingPunct="1"/>
              <a:t>38</a:t>
            </a:fld>
            <a:endParaRPr lang="en-US" altLang="zh-CN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070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12ED94D-A020-487F-BD69-57D670A468E6}" type="slidenum">
              <a:rPr lang="en-US" altLang="zh-CN" smtClean="0"/>
              <a:pPr eaLnBrk="1" hangingPunct="1"/>
              <a:t>39</a:t>
            </a:fld>
            <a:endParaRPr lang="en-US" altLang="zh-CN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074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E25ABCF-180D-4F57-9884-8D37B54EE779}" type="slidenum">
              <a:rPr lang="en-US" altLang="zh-CN" smtClean="0"/>
              <a:pPr eaLnBrk="1" hangingPunct="1"/>
              <a:t>40</a:t>
            </a:fld>
            <a:endParaRPr lang="en-US" altLang="zh-CN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7231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EE0E82E-2089-40C5-A08E-C24D5997258C}" type="slidenum">
              <a:rPr lang="en-US" altLang="zh-CN" smtClean="0"/>
              <a:pPr eaLnBrk="1" hangingPunct="1"/>
              <a:t>41</a:t>
            </a:fld>
            <a:endParaRPr lang="en-US" altLang="zh-CN"/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38058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E8F1161-8CA9-4D85-BAC3-C0A7A5AB486C}" type="slidenum">
              <a:rPr lang="en-US" altLang="zh-CN" smtClean="0"/>
              <a:pPr eaLnBrk="1" hangingPunct="1"/>
              <a:t>42</a:t>
            </a:fld>
            <a:endParaRPr lang="en-US" altLang="zh-CN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1840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E8F1161-8CA9-4D85-BAC3-C0A7A5AB486C}" type="slidenum">
              <a:rPr lang="en-US" altLang="zh-CN" smtClean="0"/>
              <a:pPr eaLnBrk="1" hangingPunct="1"/>
              <a:t>43</a:t>
            </a:fld>
            <a:endParaRPr lang="en-US" altLang="zh-CN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64885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332CA42-A1DA-4BAB-A1EC-F45644601863}" type="slidenum">
              <a:rPr lang="en-US" altLang="zh-CN" smtClean="0"/>
              <a:pPr eaLnBrk="1" hangingPunct="1"/>
              <a:t>44</a:t>
            </a:fld>
            <a:endParaRPr lang="en-US" altLang="zh-CN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628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42048F1-20AB-4FD3-A0AA-EA768C44879B}" type="slidenum">
              <a:rPr lang="en-US" altLang="zh-CN" smtClean="0"/>
              <a:pPr eaLnBrk="1" hangingPunct="1"/>
              <a:t>5</a:t>
            </a:fld>
            <a:endParaRPr lang="en-US" altLang="zh-CN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1137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60C0B06-875C-4C43-9CBE-D51F8DFF3C44}" type="slidenum">
              <a:rPr lang="en-US" altLang="zh-CN" smtClean="0"/>
              <a:pPr eaLnBrk="1" hangingPunct="1"/>
              <a:t>45</a:t>
            </a:fld>
            <a:endParaRPr lang="en-US" altLang="zh-CN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89291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2AB473F-A82C-4A42-9B3E-5F2F2FA6BE34}" type="slidenum">
              <a:rPr lang="en-US" altLang="zh-CN" smtClean="0"/>
              <a:pPr eaLnBrk="1" hangingPunct="1"/>
              <a:t>46</a:t>
            </a:fld>
            <a:endParaRPr lang="en-US" altLang="zh-CN"/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9049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3ADB1CA-2157-4E3D-B659-4A4AE5DB46AC}" type="slidenum">
              <a:rPr lang="en-US" altLang="zh-CN" smtClean="0"/>
              <a:pPr eaLnBrk="1" hangingPunct="1"/>
              <a:t>47</a:t>
            </a:fld>
            <a:endParaRPr lang="en-US" altLang="zh-CN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6222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65BB624-F498-420E-B4CC-49FBF9A029B6}" type="slidenum">
              <a:rPr lang="en-US" altLang="zh-CN" smtClean="0"/>
              <a:pPr eaLnBrk="1" hangingPunct="1"/>
              <a:t>48</a:t>
            </a:fld>
            <a:endParaRPr lang="en-US" altLang="zh-CN"/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33852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0587AE8-B389-47E6-9E1E-5BD2CAE395D2}" type="slidenum">
              <a:rPr lang="en-US" altLang="zh-CN" smtClean="0"/>
              <a:pPr eaLnBrk="1" hangingPunct="1"/>
              <a:t>49</a:t>
            </a:fld>
            <a:endParaRPr lang="en-US" altLang="zh-CN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8787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1A7106D-9F00-48FC-AC54-78A7F38D702E}" type="slidenum">
              <a:rPr lang="en-US" altLang="zh-CN" smtClean="0"/>
              <a:pPr eaLnBrk="1" hangingPunct="1"/>
              <a:t>50</a:t>
            </a:fld>
            <a:endParaRPr lang="en-US" altLang="zh-CN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5035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2DF26CB-DA85-4D03-BC23-658793DE5282}" type="slidenum">
              <a:rPr lang="en-US" altLang="zh-CN" smtClean="0"/>
              <a:pPr eaLnBrk="1" hangingPunct="1"/>
              <a:t>51</a:t>
            </a:fld>
            <a:endParaRPr lang="en-US" altLang="zh-CN"/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39631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5A8AF5D-AF19-4E4B-B429-F904236DA39D}" type="slidenum">
              <a:rPr lang="en-US" altLang="zh-CN" smtClean="0"/>
              <a:pPr eaLnBrk="1" hangingPunct="1"/>
              <a:t>52</a:t>
            </a:fld>
            <a:endParaRPr lang="en-US" altLang="zh-CN"/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5050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3552B44-7A69-4EAD-9B09-36CC4D331682}" type="slidenum">
              <a:rPr lang="en-US" altLang="zh-CN" smtClean="0"/>
              <a:pPr eaLnBrk="1" hangingPunct="1"/>
              <a:t>53</a:t>
            </a:fld>
            <a:endParaRPr lang="en-US" altLang="zh-CN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0253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A96ACD7-4C88-47FF-ACA9-22A2C6DEBC09}" type="slidenum">
              <a:rPr lang="en-US" altLang="zh-CN" smtClean="0"/>
              <a:pPr eaLnBrk="1" hangingPunct="1"/>
              <a:t>54</a:t>
            </a:fld>
            <a:endParaRPr lang="en-US" altLang="zh-CN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23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91445C-E392-474B-AA77-1143D601BF8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708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82EC9C2-36E7-4318-B439-3CBF33F74A5D}" type="slidenum">
              <a:rPr lang="en-US" altLang="zh-CN" smtClean="0"/>
              <a:pPr eaLnBrk="1" hangingPunct="1"/>
              <a:t>55</a:t>
            </a:fld>
            <a:endParaRPr lang="en-US" altLang="zh-CN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53659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F7EBF8C-E002-492D-A7A0-8730A4431F6C}" type="slidenum">
              <a:rPr lang="en-US" altLang="zh-CN" smtClean="0"/>
              <a:pPr eaLnBrk="1" hangingPunct="1"/>
              <a:t>56</a:t>
            </a:fld>
            <a:endParaRPr lang="en-US" altLang="zh-CN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3239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072E571-5595-43B8-8C5F-640C537D6A32}" type="slidenum">
              <a:rPr lang="en-US" altLang="zh-CN" smtClean="0"/>
              <a:pPr eaLnBrk="1" hangingPunct="1"/>
              <a:t>57</a:t>
            </a:fld>
            <a:endParaRPr lang="en-US" altLang="zh-CN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6023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4571182-478D-497E-89B7-F1D7D4B20650}" type="slidenum">
              <a:rPr lang="en-US" altLang="zh-CN" smtClean="0"/>
              <a:pPr eaLnBrk="1" hangingPunct="1"/>
              <a:t>58</a:t>
            </a:fld>
            <a:endParaRPr lang="en-US" altLang="zh-CN"/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924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02749D1-A557-4F32-A0AC-DD4AC32FC7A4}" type="slidenum">
              <a:rPr lang="en-US" altLang="zh-CN" smtClean="0"/>
              <a:pPr eaLnBrk="1" hangingPunct="1"/>
              <a:t>59</a:t>
            </a:fld>
            <a:endParaRPr lang="en-US" altLang="zh-CN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9307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0FF220C-06ED-4260-B3F0-D229325B351B}" type="slidenum">
              <a:rPr lang="en-US" altLang="zh-CN" smtClean="0"/>
              <a:pPr eaLnBrk="1" hangingPunct="1"/>
              <a:t>60</a:t>
            </a:fld>
            <a:endParaRPr lang="en-US" altLang="zh-CN"/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93775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BDB4DA0-B66B-4CB9-A5F4-06C4840C7F37}" type="slidenum">
              <a:rPr lang="en-US" altLang="zh-CN" smtClean="0"/>
              <a:pPr eaLnBrk="1" hangingPunct="1"/>
              <a:t>61</a:t>
            </a:fld>
            <a:endParaRPr lang="en-US" altLang="zh-CN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6093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1897ACE-56A7-4EA0-862D-7DBBC4B08A49}" type="slidenum">
              <a:rPr lang="en-US" altLang="zh-CN" smtClean="0"/>
              <a:pPr eaLnBrk="1" hangingPunct="1"/>
              <a:t>62</a:t>
            </a:fld>
            <a:endParaRPr lang="en-US" altLang="zh-CN"/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41907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99C2A7C-A7B0-4DAF-9E2A-2F4E6FA9437C}" type="slidenum">
              <a:rPr lang="en-US" altLang="zh-CN" smtClean="0"/>
              <a:pPr eaLnBrk="1" hangingPunct="1"/>
              <a:t>64</a:t>
            </a:fld>
            <a:endParaRPr lang="en-US" altLang="zh-CN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73656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78E87E7-3877-4ADE-996C-77561D1B2766}" type="slidenum">
              <a:rPr lang="en-US" altLang="zh-CN" smtClean="0"/>
              <a:pPr eaLnBrk="1" hangingPunct="1"/>
              <a:t>65</a:t>
            </a:fld>
            <a:endParaRPr lang="en-US" altLang="zh-CN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505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23C90E-E349-4654-A20D-1F75790544B3}" type="slidenum">
              <a:rPr lang="en-US" altLang="zh-CN" smtClean="0"/>
              <a:pPr eaLnBrk="1" hangingPunct="1"/>
              <a:t>9</a:t>
            </a:fld>
            <a:endParaRPr lang="en-US" altLang="zh-CN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26270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BB60FA9-CA88-4697-89B9-570699CFF49C}" type="slidenum">
              <a:rPr lang="en-US" altLang="zh-CN" smtClean="0"/>
              <a:pPr eaLnBrk="1" hangingPunct="1"/>
              <a:t>66</a:t>
            </a:fld>
            <a:endParaRPr lang="en-US" altLang="zh-CN"/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6959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6C09E42-A287-457D-AC32-DF7159F927FD}" type="slidenum">
              <a:rPr lang="en-US" altLang="zh-CN" smtClean="0"/>
              <a:pPr eaLnBrk="1" hangingPunct="1"/>
              <a:t>67</a:t>
            </a:fld>
            <a:endParaRPr lang="en-US" altLang="zh-CN"/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6642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637E196-4A93-4BAC-B62E-13847897D268}" type="slidenum">
              <a:rPr lang="en-US" altLang="zh-CN" smtClean="0"/>
              <a:pPr eaLnBrk="1" hangingPunct="1"/>
              <a:t>68</a:t>
            </a:fld>
            <a:endParaRPr lang="en-US" altLang="zh-CN"/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03681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1756CC-3F21-43C3-B868-8A7C72513D0D}" type="slidenum">
              <a:rPr lang="en-US" altLang="zh-CN" smtClean="0"/>
              <a:pPr eaLnBrk="1" hangingPunct="1"/>
              <a:t>75</a:t>
            </a:fld>
            <a:endParaRPr lang="en-US" altLang="zh-CN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22467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1756CC-3F21-43C3-B868-8A7C72513D0D}" type="slidenum">
              <a:rPr lang="en-US" altLang="zh-CN" smtClean="0"/>
              <a:pPr eaLnBrk="1" hangingPunct="1"/>
              <a:t>76</a:t>
            </a:fld>
            <a:endParaRPr lang="en-US" altLang="zh-CN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83658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2F7CD2C-50BA-4FAF-9839-965788855B69}" type="slidenum">
              <a:rPr lang="en-US" altLang="zh-CN" smtClean="0"/>
              <a:pPr eaLnBrk="1" hangingPunct="1"/>
              <a:t>77</a:t>
            </a:fld>
            <a:endParaRPr lang="en-US" altLang="zh-CN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903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D97475A-20B9-4085-A62D-3B6E102D101C}" type="slidenum">
              <a:rPr lang="en-US" altLang="zh-CN" smtClean="0"/>
              <a:pPr eaLnBrk="1" hangingPunct="1"/>
              <a:t>78</a:t>
            </a:fld>
            <a:endParaRPr lang="en-US" altLang="zh-CN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066330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94C2714-D1D4-4342-B5B6-246D40926ACF}" type="slidenum">
              <a:rPr lang="en-US" altLang="zh-CN" smtClean="0"/>
              <a:pPr eaLnBrk="1" hangingPunct="1"/>
              <a:t>79</a:t>
            </a:fld>
            <a:endParaRPr lang="en-US" altLang="zh-CN"/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31893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72A36C-9A85-48B7-95D1-D8B052388252}" type="slidenum">
              <a:rPr lang="en-US" altLang="zh-CN" smtClean="0"/>
              <a:pPr eaLnBrk="1" hangingPunct="1"/>
              <a:t>80</a:t>
            </a:fld>
            <a:endParaRPr lang="en-US" altLang="zh-CN"/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12946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4ACD093-202D-4CEF-95CD-1CE411E1982F}" type="slidenum">
              <a:rPr lang="en-US" altLang="zh-CN" smtClean="0"/>
              <a:pPr eaLnBrk="1" hangingPunct="1"/>
              <a:t>81</a:t>
            </a:fld>
            <a:endParaRPr lang="en-US" altLang="zh-CN"/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0119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42048F1-20AB-4FD3-A0AA-EA768C44879B}" type="slidenum">
              <a:rPr lang="en-US" altLang="zh-CN" smtClean="0"/>
              <a:pPr eaLnBrk="1" hangingPunct="1"/>
              <a:t>11</a:t>
            </a:fld>
            <a:endParaRPr lang="en-US" altLang="zh-CN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028229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9E610C4-F6B3-4F4F-A917-540C82EB6592}" type="slidenum">
              <a:rPr lang="en-US" altLang="zh-CN" smtClean="0"/>
              <a:pPr eaLnBrk="1" hangingPunct="1"/>
              <a:t>83</a:t>
            </a:fld>
            <a:endParaRPr lang="en-US" altLang="zh-CN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8490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5F81A7-BB4E-4AD1-8482-3F9817087B78}" type="slidenum">
              <a:rPr lang="en-US" altLang="zh-CN" smtClean="0"/>
              <a:pPr eaLnBrk="1" hangingPunct="1"/>
              <a:t>84</a:t>
            </a:fld>
            <a:endParaRPr lang="en-US" altLang="zh-CN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73638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54DED5F-CFAF-4B45-BB37-DDC57FBDA5CC}" type="slidenum">
              <a:rPr lang="en-US" altLang="zh-CN" smtClean="0"/>
              <a:pPr eaLnBrk="1" hangingPunct="1"/>
              <a:t>85</a:t>
            </a:fld>
            <a:endParaRPr lang="en-US" altLang="zh-CN"/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31239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A5AE4DE-A1E6-4A2C-BBEF-56C705787491}" type="slidenum">
              <a:rPr lang="en-US" altLang="zh-CN" smtClean="0"/>
              <a:pPr eaLnBrk="1" hangingPunct="1"/>
              <a:t>86</a:t>
            </a:fld>
            <a:endParaRPr lang="en-US" altLang="zh-CN"/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12123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9757BB1-7B8A-4339-85D3-EFD3662EFE30}" type="slidenum">
              <a:rPr lang="en-US" altLang="zh-CN" smtClean="0"/>
              <a:pPr eaLnBrk="1" hangingPunct="1"/>
              <a:t>87</a:t>
            </a:fld>
            <a:endParaRPr lang="en-US" altLang="zh-CN"/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3039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26ADA65-EAFD-44EB-B296-3A7BF15E416F}" type="slidenum">
              <a:rPr lang="en-US" altLang="zh-CN" smtClean="0"/>
              <a:pPr eaLnBrk="1" hangingPunct="1"/>
              <a:t>88</a:t>
            </a:fld>
            <a:endParaRPr lang="en-US" altLang="zh-CN"/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322001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08E858C-8EAB-43B3-8E0E-133C942993ED}" type="slidenum">
              <a:rPr lang="en-US" altLang="zh-CN" smtClean="0"/>
              <a:pPr eaLnBrk="1" hangingPunct="1"/>
              <a:t>89</a:t>
            </a:fld>
            <a:endParaRPr lang="en-US" altLang="zh-CN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64892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B98DECA-D8E3-475C-924A-A9850A4DB0B4}" type="slidenum">
              <a:rPr lang="en-US" altLang="zh-CN" smtClean="0"/>
              <a:pPr eaLnBrk="1" hangingPunct="1"/>
              <a:t>90</a:t>
            </a:fld>
            <a:endParaRPr lang="en-US" altLang="zh-CN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7087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B685D03-7BF5-4AEA-92F4-1F39279055D0}" type="slidenum">
              <a:rPr lang="en-US" altLang="zh-CN" smtClean="0"/>
              <a:pPr eaLnBrk="1" hangingPunct="1"/>
              <a:t>91</a:t>
            </a:fld>
            <a:endParaRPr lang="en-US" altLang="zh-CN"/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48707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BA6430E-50B6-48BF-8574-47C9F5ADDACD}" type="slidenum">
              <a:rPr lang="en-US" altLang="zh-CN" smtClean="0"/>
              <a:pPr eaLnBrk="1" hangingPunct="1"/>
              <a:t>92</a:t>
            </a:fld>
            <a:endParaRPr lang="en-US" altLang="zh-CN"/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191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361AAB0-57E0-4872-8F19-5E2C8B0A0FEC}" type="slidenum">
              <a:rPr lang="en-US" altLang="zh-CN" smtClean="0"/>
              <a:pPr eaLnBrk="1" hangingPunct="1"/>
              <a:t>12</a:t>
            </a:fld>
            <a:endParaRPr lang="en-US" altLang="zh-CN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93365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A57508-FD5D-43F4-9807-7B8FA59A3B59}" type="slidenum">
              <a:rPr lang="en-US" altLang="zh-CN" smtClean="0"/>
              <a:pPr eaLnBrk="1" hangingPunct="1"/>
              <a:t>93</a:t>
            </a:fld>
            <a:endParaRPr lang="en-US" altLang="zh-CN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3152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2EFF321-D3AD-4232-9397-34EC870BAC1E}" type="slidenum">
              <a:rPr lang="en-US" altLang="zh-CN" smtClean="0"/>
              <a:pPr eaLnBrk="1" hangingPunct="1"/>
              <a:t>94</a:t>
            </a:fld>
            <a:endParaRPr lang="en-US" altLang="zh-CN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712405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4A0ED26-7E4A-4485-8537-903FD7B935D3}" type="slidenum">
              <a:rPr lang="en-US" altLang="zh-CN" smtClean="0"/>
              <a:pPr eaLnBrk="1" hangingPunct="1"/>
              <a:t>95</a:t>
            </a:fld>
            <a:endParaRPr lang="en-US" altLang="zh-CN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3323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91F8BAAB-AA64-4899-A333-B04AB7900813}" type="slidenum">
              <a:rPr lang="en-US" altLang="zh-CN" smtClean="0"/>
              <a:pPr eaLnBrk="1" hangingPunct="1"/>
              <a:t>96</a:t>
            </a:fld>
            <a:endParaRPr lang="en-US" altLang="zh-CN"/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785475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211BADB-67E0-4AE6-BAA4-475ED6BB0F4D}" type="slidenum">
              <a:rPr lang="en-US" altLang="zh-CN" smtClean="0"/>
              <a:pPr eaLnBrk="1" hangingPunct="1"/>
              <a:t>97</a:t>
            </a:fld>
            <a:endParaRPr lang="en-US" altLang="zh-CN"/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39533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33203C73-97C3-4118-9552-2AC338D0B1F1}" type="slidenum">
              <a:rPr lang="en-US" altLang="zh-CN" smtClean="0"/>
              <a:pPr eaLnBrk="1" hangingPunct="1"/>
              <a:t>98</a:t>
            </a:fld>
            <a:endParaRPr lang="en-US" altLang="zh-CN"/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18032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98D473B-E84F-484E-97AA-2634DC1BC9DF}" type="slidenum">
              <a:rPr lang="en-US" altLang="zh-CN" smtClean="0"/>
              <a:pPr eaLnBrk="1" hangingPunct="1"/>
              <a:t>99</a:t>
            </a:fld>
            <a:endParaRPr lang="en-US" altLang="zh-CN"/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08770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E8B5C9D-03DA-45BB-9B76-19B85DE4E64D}" type="slidenum">
              <a:rPr lang="en-US" altLang="zh-CN" smtClean="0"/>
              <a:pPr eaLnBrk="1" hangingPunct="1"/>
              <a:t>100</a:t>
            </a:fld>
            <a:endParaRPr lang="en-US" altLang="zh-CN"/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22687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73C1115A-9381-4AA1-9CEC-99DFA20A08FA}" type="slidenum">
              <a:rPr lang="en-US" altLang="zh-CN" smtClean="0"/>
              <a:pPr eaLnBrk="1" hangingPunct="1"/>
              <a:t>101</a:t>
            </a:fld>
            <a:endParaRPr lang="en-US" altLang="zh-CN"/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3217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86FD2260-A91A-4B0F-90B3-34F57B4CC126}" type="slidenum">
              <a:rPr lang="en-US" altLang="zh-CN" smtClean="0"/>
              <a:pPr eaLnBrk="1" hangingPunct="1"/>
              <a:t>102</a:t>
            </a:fld>
            <a:endParaRPr lang="en-US" altLang="zh-CN"/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555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ED56F3-35AD-4F46-819D-768AB871CA45}" type="slidenum">
              <a:rPr lang="en-US" altLang="zh-CN" smtClean="0"/>
              <a:pPr eaLnBrk="1" hangingPunct="1"/>
              <a:t>13</a:t>
            </a:fld>
            <a:endParaRPr lang="en-US" altLang="zh-CN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155338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C56C5A2-BFE2-4645-A0C1-CA2E8171F966}" type="slidenum">
              <a:rPr lang="en-US" altLang="zh-CN" smtClean="0"/>
              <a:pPr eaLnBrk="1" hangingPunct="1"/>
              <a:t>103</a:t>
            </a:fld>
            <a:endParaRPr lang="en-US" altLang="zh-CN"/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81604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3517772-2F5A-4D53-BB8E-BCFC9F2CC4A4}" type="slidenum">
              <a:rPr lang="en-US" altLang="zh-CN" smtClean="0"/>
              <a:pPr eaLnBrk="1" hangingPunct="1"/>
              <a:t>104</a:t>
            </a:fld>
            <a:endParaRPr lang="en-US" altLang="zh-CN"/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195543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BE6B25-7469-4EB9-81CE-FEB062678621}" type="slidenum">
              <a:rPr lang="en-US" altLang="zh-CN" smtClean="0"/>
              <a:pPr eaLnBrk="1" hangingPunct="1"/>
              <a:t>105</a:t>
            </a:fld>
            <a:endParaRPr lang="en-US" altLang="zh-CN"/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08635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77344A0-F899-4D5B-A829-2BF8F94ABCB0}" type="slidenum">
              <a:rPr lang="en-US" altLang="zh-CN" smtClean="0"/>
              <a:pPr eaLnBrk="1" hangingPunct="1"/>
              <a:t>109</a:t>
            </a:fld>
            <a:endParaRPr lang="en-US" altLang="zh-CN"/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193126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8AD2B66-EB7C-4480-9285-59C8834CC671}" type="slidenum">
              <a:rPr lang="en-US" altLang="zh-CN" smtClean="0"/>
              <a:pPr eaLnBrk="1" hangingPunct="1"/>
              <a:t>110</a:t>
            </a:fld>
            <a:endParaRPr lang="en-US" altLang="zh-CN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8307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E7267EE-5A76-4B19-9CF7-6E8900B724E9}" type="slidenum">
              <a:rPr lang="en-US" altLang="zh-CN" smtClean="0"/>
              <a:pPr eaLnBrk="1" hangingPunct="1"/>
              <a:t>111</a:t>
            </a:fld>
            <a:endParaRPr lang="en-US" altLang="zh-CN"/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4244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A87583EA-2C2B-4663-A51B-A845A1C1D7FA}" type="slidenum">
              <a:rPr lang="en-US" altLang="zh-CN" smtClean="0"/>
              <a:pPr eaLnBrk="1" hangingPunct="1"/>
              <a:t>112</a:t>
            </a:fld>
            <a:endParaRPr lang="en-US" altLang="zh-CN"/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2404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B02136CB-3A7F-4BD1-BCE8-0C49DFF3A70D}" type="slidenum">
              <a:rPr lang="en-US" altLang="zh-CN" smtClean="0"/>
              <a:pPr eaLnBrk="1" hangingPunct="1"/>
              <a:t>113</a:t>
            </a:fld>
            <a:endParaRPr lang="en-US" altLang="zh-CN"/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9787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342B079-0919-43CD-B799-54D464059057}" type="slidenum">
              <a:rPr lang="en-US" altLang="zh-CN" smtClean="0"/>
              <a:pPr eaLnBrk="1" hangingPunct="1"/>
              <a:t>114</a:t>
            </a:fld>
            <a:endParaRPr lang="en-US" altLang="zh-CN"/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538860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1A8D2972-A5E4-4964-8CDD-54930F5D6BFC}" type="slidenum">
              <a:rPr lang="en-US" altLang="zh-CN" smtClean="0"/>
              <a:pPr eaLnBrk="1" hangingPunct="1"/>
              <a:t>115</a:t>
            </a:fld>
            <a:endParaRPr lang="en-US" altLang="zh-CN"/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8860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96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99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071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1219200"/>
            <a:ext cx="4495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334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7913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9767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1219200"/>
            <a:ext cx="9144000" cy="5334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39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657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229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219200"/>
            <a:ext cx="4495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170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26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1547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5452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6399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498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219200"/>
            <a:ext cx="9144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-76202"/>
            <a:ext cx="838202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ea typeface="黑体" pitchFamily="49" charset="-122"/>
        </a:defRPr>
      </a:lvl9pPr>
    </p:titleStyle>
    <p:bodyStyle>
      <a:lvl1pPr marL="609600" indent="-609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371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752600" indent="-2667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2098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6670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31242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5814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40386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wm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wmf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wmf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wmf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wm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5436" y="112937"/>
            <a:ext cx="8770454" cy="28740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005CA2"/>
                </a:solidFill>
                <a:latin typeface="+mn-ea"/>
                <a:cs typeface="微软雅黑"/>
              </a:rPr>
              <a:t>计算机操作系统</a:t>
            </a:r>
            <a:br>
              <a:rPr lang="zh-CN" altLang="en-US" sz="4000" dirty="0">
                <a:solidFill>
                  <a:srgbClr val="005CA2"/>
                </a:solidFill>
                <a:latin typeface="+mn-ea"/>
              </a:rPr>
            </a:br>
            <a:r>
              <a:rPr lang="en-US" altLang="zh-CN" sz="3600" dirty="0">
                <a:solidFill>
                  <a:srgbClr val="005CA2"/>
                </a:solidFill>
                <a:latin typeface="Arial Black" panose="020B0A04020102020204" pitchFamily="34" charset="0"/>
                <a:cs typeface="Times New Roman"/>
              </a:rPr>
              <a:t>Computer Operating Systems</a:t>
            </a:r>
          </a:p>
        </p:txBody>
      </p:sp>
      <p:cxnSp>
        <p:nvCxnSpPr>
          <p:cNvPr id="21" name="直接连接符 20"/>
          <p:cNvCxnSpPr/>
          <p:nvPr/>
        </p:nvCxnSpPr>
        <p:spPr bwMode="auto">
          <a:xfrm>
            <a:off x="744910" y="2564904"/>
            <a:ext cx="7571506" cy="0"/>
          </a:xfrm>
          <a:prstGeom prst="line">
            <a:avLst/>
          </a:prstGeom>
          <a:ln w="57150">
            <a:solidFill>
              <a:srgbClr val="005CA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副标题 2"/>
          <p:cNvSpPr>
            <a:spLocks noGrp="1"/>
          </p:cNvSpPr>
          <p:nvPr>
            <p:ph type="subTitle" idx="1"/>
          </p:nvPr>
        </p:nvSpPr>
        <p:spPr>
          <a:xfrm>
            <a:off x="3103253" y="3034617"/>
            <a:ext cx="3091041" cy="422670"/>
          </a:xfrm>
        </p:spPr>
        <p:txBody>
          <a:bodyPr/>
          <a:lstStyle/>
          <a:p>
            <a:r>
              <a:rPr lang="zh-CN" altLang="en-US" sz="2400" dirty="0">
                <a:latin typeface="+mj-ea"/>
                <a:ea typeface="+mj-ea"/>
              </a:rPr>
              <a:t>秦 科  </a:t>
            </a:r>
            <a:r>
              <a:rPr lang="zh-CN" altLang="en-US" sz="1600" dirty="0">
                <a:latin typeface="+mj-ea"/>
                <a:ea typeface="+mj-ea"/>
              </a:rPr>
              <a:t>教授，博导</a:t>
            </a:r>
            <a:endParaRPr lang="en-US" altLang="zh-CN" sz="1600" dirty="0">
              <a:latin typeface="+mj-ea"/>
              <a:ea typeface="+mj-ea"/>
            </a:endParaRPr>
          </a:p>
          <a:p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BA170-B21D-CDAA-DDDC-EEDD6279433C}"/>
              </a:ext>
            </a:extLst>
          </p:cNvPr>
          <p:cNvSpPr txBox="1"/>
          <p:nvPr/>
        </p:nvSpPr>
        <p:spPr>
          <a:xfrm>
            <a:off x="3509679" y="3861048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qinke</a:t>
            </a:r>
            <a:r>
              <a:rPr lang="en-US" altLang="zh-CN" dirty="0"/>
              <a:t>@</a:t>
            </a:r>
            <a:r>
              <a:rPr lang="en-US" altLang="zh-CN" dirty="0" err="1"/>
              <a:t>uestc.edu.cn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8954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1200"/>
            <a:ext cx="6267450" cy="28289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219325" y="47244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219325" y="1600200"/>
            <a:ext cx="0" cy="312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276725" y="4812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时刻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95725" y="21336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72125" y="25527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38725" y="31242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9825" y="35814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38525" y="20574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A: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99595" y="26005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B: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04898" y="30846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C: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53125" y="36561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D: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219325" y="2438400"/>
            <a:ext cx="381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914090" y="2917259"/>
            <a:ext cx="609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864350" y="3469340"/>
            <a:ext cx="70134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769785" y="3993775"/>
            <a:ext cx="6375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022623" y="5295900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进程并发执行模型示意图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604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消费者进程：</a:t>
            </a:r>
          </a:p>
        </p:txBody>
      </p:sp>
      <p:pic>
        <p:nvPicPr>
          <p:cNvPr id="129028" name="Picture 6" descr="d204dc17c377b0dae0af835b7817cf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867400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30051" name="Picture 4" descr="d204dc17c377b0dae0af835b7817cf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19400"/>
            <a:ext cx="4267200" cy="293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2" name="Picture 5" descr="600b845f246d741f9d4f8ec3cabe0d9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9400"/>
            <a:ext cx="4343400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3" name="Picture 6" descr="5cd9f3fa2ab7e3cab4d1949f40f964e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5029200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457200" y="838200"/>
            <a:ext cx="1752600" cy="1066800"/>
          </a:xfrm>
          <a:prstGeom prst="wedgeRoundRectCallout">
            <a:avLst>
              <a:gd name="adj1" fmla="val 129551"/>
              <a:gd name="adj2" fmla="val -25735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533400" y="1295400"/>
            <a:ext cx="8382000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注意问题：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每个程序中用于实现互斥的信号量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Mutex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操作必须成对地出现； 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对资源信号量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Empty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Full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操作和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操作同样需要成对地出现，但它们分别处于不同的程序中</a:t>
            </a:r>
          </a:p>
          <a:p>
            <a:pPr lvl="1" algn="just" eaLnBrk="1" hangingPunct="1"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在每个程序中的多个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操作顺序不能颠倒。应先执行对资源信号量的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操作，然后再执行对互斥信号量的</a:t>
            </a: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操作，否则可能引起进程死锁。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9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9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96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b="1">
                <a:latin typeface="楷体" pitchFamily="49" charset="-122"/>
              </a:rPr>
              <a:t>利用</a:t>
            </a:r>
            <a:r>
              <a:rPr kumimoji="1" lang="en-US" altLang="zh-CN" b="1">
                <a:latin typeface="楷体" pitchFamily="49" charset="-122"/>
              </a:rPr>
              <a:t>AND</a:t>
            </a:r>
            <a:r>
              <a:rPr kumimoji="1" lang="zh-CN" altLang="en-US" b="1">
                <a:latin typeface="楷体" pitchFamily="49" charset="-122"/>
              </a:rPr>
              <a:t>信号量</a:t>
            </a:r>
          </a:p>
        </p:txBody>
      </p:sp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762000" y="22860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ea typeface="楷体" pitchFamily="49" charset="-122"/>
              </a:rPr>
              <a:t>定义信号量：</a:t>
            </a:r>
          </a:p>
        </p:txBody>
      </p:sp>
      <p:pic>
        <p:nvPicPr>
          <p:cNvPr id="132101" name="Picture 5" descr="5cd9f3fa2ab7e3cab4d1949f40f964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72390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圆角矩形标注 6"/>
          <p:cNvSpPr/>
          <p:nvPr/>
        </p:nvSpPr>
        <p:spPr>
          <a:xfrm>
            <a:off x="3657600" y="1828800"/>
            <a:ext cx="1752600" cy="1066800"/>
          </a:xfrm>
          <a:prstGeom prst="wedgeRoundRectCallout">
            <a:avLst>
              <a:gd name="adj1" fmla="val -41549"/>
              <a:gd name="adj2" fmla="val 82668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33123" name="Picture 5" descr="138e1bacd0bebe9ff781428a0d03286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486400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Text Box 6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生产者进程：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sp>
        <p:nvSpPr>
          <p:cNvPr id="134147" name="Text Box 4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消费者进程：</a:t>
            </a:r>
          </a:p>
        </p:txBody>
      </p:sp>
      <p:pic>
        <p:nvPicPr>
          <p:cNvPr id="134148" name="Picture 6" descr="1476cd4653b854598f7f56d1f934f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59436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7305916" cy="586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143000"/>
            <a:ext cx="26193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83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" y="0"/>
            <a:ext cx="9132815" cy="68215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24600" y="685800"/>
            <a:ext cx="2590800" cy="6019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15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6934200" cy="59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46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哲学家进餐问题</a:t>
            </a:r>
          </a:p>
          <a:p>
            <a:pPr lvl="1" eaLnBrk="1" hangingPunct="1"/>
            <a:endParaRPr lang="en-US" altLang="zh-CN"/>
          </a:p>
        </p:txBody>
      </p:sp>
      <p:pic>
        <p:nvPicPr>
          <p:cNvPr id="244741" name="Picture 5" descr="0913cf22cac204ab15a4316f2fc3113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14600"/>
            <a:ext cx="13239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724400"/>
            <a:ext cx="12477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4" name="Picture 8" descr="7dacdc7b86d6150adea5511bb5e46f7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295400"/>
            <a:ext cx="1476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6" name="Picture 10" descr="ca5e40d852eb238bef2800495eafd4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47800"/>
            <a:ext cx="15351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48" name="Picture 12" descr="b14904d0e438e3d98836784fe5489e2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13795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9" name="Line 13"/>
          <p:cNvSpPr>
            <a:spLocks noChangeShapeType="1"/>
          </p:cNvSpPr>
          <p:nvPr/>
        </p:nvSpPr>
        <p:spPr bwMode="auto">
          <a:xfrm>
            <a:off x="3048000" y="2133600"/>
            <a:ext cx="1219200" cy="10668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0" name="Line 14"/>
          <p:cNvSpPr>
            <a:spLocks noChangeShapeType="1"/>
          </p:cNvSpPr>
          <p:nvPr/>
        </p:nvSpPr>
        <p:spPr bwMode="auto">
          <a:xfrm flipH="1">
            <a:off x="5715000" y="1371600"/>
            <a:ext cx="762000" cy="16764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1" name="Line 15"/>
          <p:cNvSpPr>
            <a:spLocks noChangeShapeType="1"/>
          </p:cNvSpPr>
          <p:nvPr/>
        </p:nvSpPr>
        <p:spPr bwMode="auto">
          <a:xfrm>
            <a:off x="6553200" y="3810000"/>
            <a:ext cx="1752600" cy="7620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2" name="Line 16"/>
          <p:cNvSpPr>
            <a:spLocks noChangeShapeType="1"/>
          </p:cNvSpPr>
          <p:nvPr/>
        </p:nvSpPr>
        <p:spPr bwMode="auto">
          <a:xfrm>
            <a:off x="5410200" y="4572000"/>
            <a:ext cx="0" cy="16002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3" name="Line 17"/>
          <p:cNvSpPr>
            <a:spLocks noChangeShapeType="1"/>
          </p:cNvSpPr>
          <p:nvPr/>
        </p:nvSpPr>
        <p:spPr bwMode="auto">
          <a:xfrm flipH="1">
            <a:off x="2590800" y="4267200"/>
            <a:ext cx="1371600" cy="9906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4754" name="Text Box 18"/>
          <p:cNvSpPr txBox="1">
            <a:spLocks noChangeArrowheads="1"/>
          </p:cNvSpPr>
          <p:nvPr/>
        </p:nvSpPr>
        <p:spPr bwMode="auto">
          <a:xfrm>
            <a:off x="2057400" y="5029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4755" name="Text Box 19"/>
          <p:cNvSpPr txBox="1">
            <a:spLocks noChangeArrowheads="1"/>
          </p:cNvSpPr>
          <p:nvPr/>
        </p:nvSpPr>
        <p:spPr bwMode="auto">
          <a:xfrm>
            <a:off x="2590800" y="18288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4756" name="Text Box 20"/>
          <p:cNvSpPr txBox="1">
            <a:spLocks noChangeArrowheads="1"/>
          </p:cNvSpPr>
          <p:nvPr/>
        </p:nvSpPr>
        <p:spPr bwMode="auto">
          <a:xfrm>
            <a:off x="5943600" y="1143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4757" name="Text Box 21"/>
          <p:cNvSpPr txBox="1">
            <a:spLocks noChangeArrowheads="1"/>
          </p:cNvSpPr>
          <p:nvPr/>
        </p:nvSpPr>
        <p:spPr bwMode="auto">
          <a:xfrm>
            <a:off x="8001000" y="3810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4758" name="Text Box 22"/>
          <p:cNvSpPr txBox="1">
            <a:spLocks noChangeArrowheads="1"/>
          </p:cNvSpPr>
          <p:nvPr/>
        </p:nvSpPr>
        <p:spPr bwMode="auto">
          <a:xfrm>
            <a:off x="5486400" y="60198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9" grpId="0" animBg="1"/>
      <p:bldP spid="244750" grpId="0" animBg="1"/>
      <p:bldP spid="244751" grpId="0" animBg="1"/>
      <p:bldP spid="244752" grpId="0" animBg="1"/>
      <p:bldP spid="244753" grpId="0" animBg="1"/>
      <p:bldP spid="244754" grpId="0"/>
      <p:bldP spid="244755" grpId="0"/>
      <p:bldP spid="244756" grpId="0"/>
      <p:bldP spid="244757" grpId="0"/>
      <p:bldP spid="2447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2.2 </a:t>
            </a:r>
            <a:r>
              <a:rPr lang="zh-CN" altLang="en-US" dirty="0"/>
              <a:t>进程的执行模型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822325" y="16224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28600" y="1320225"/>
            <a:ext cx="85972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有两个程序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它们共享一个变量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N,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初始值为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5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20898" y="2025383"/>
            <a:ext cx="2040943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kumimoji="1" lang="en-US" altLang="zh-CN" sz="2800" dirty="0"/>
              <a:t>: 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86959" y="2025383"/>
            <a:ext cx="2199641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kumimoji="1" lang="en-US" altLang="zh-CN" sz="2800" dirty="0"/>
              <a:t>: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2235" y="20561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1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31613" y="2056160"/>
            <a:ext cx="345212" cy="46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1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7200" y="3048000"/>
            <a:ext cx="3877985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执行顺序分别如下：</a:t>
            </a:r>
            <a:endParaRPr kumimoji="1"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B1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B2</a:t>
            </a:r>
            <a:r>
              <a:rPr kumimoji="1" lang="zh-CN" altLang="en-US" sz="3200" dirty="0">
                <a:latin typeface="楷体" pitchFamily="49" charset="-122"/>
                <a:ea typeface="楷体" pitchFamily="49" charset="-122"/>
              </a:rPr>
              <a:t>，</a:t>
            </a:r>
            <a:r>
              <a:rPr kumimoji="1" lang="en-US" altLang="zh-CN" sz="3200" dirty="0">
                <a:latin typeface="楷体" pitchFamily="49" charset="-122"/>
                <a:ea typeface="楷体" pitchFamily="49" charset="-122"/>
              </a:rPr>
              <a:t>A1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66823" y="3973991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N=6</a:t>
            </a:r>
            <a:r>
              <a:rPr lang="zh-CN" altLang="en-US" sz="2400" dirty="0"/>
              <a:t>，</a:t>
            </a:r>
            <a:r>
              <a:rPr lang="en-US" altLang="zh-CN" sz="2400" dirty="0"/>
              <a:t>Print(6), N=0</a:t>
            </a:r>
            <a:endParaRPr 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66823" y="4734998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/>
              <a:t>Print(5)</a:t>
            </a:r>
            <a:r>
              <a:rPr lang="zh-CN" altLang="en-US" sz="2400" dirty="0"/>
              <a:t>，</a:t>
            </a:r>
            <a:r>
              <a:rPr lang="en-US" altLang="zh-CN" sz="2400" dirty="0"/>
              <a:t>N=6, N=0</a:t>
            </a:r>
            <a:endParaRPr 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353376" y="5480427"/>
            <a:ext cx="2820003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Print(5)</a:t>
            </a:r>
            <a:r>
              <a:rPr lang="zh-CN" altLang="en-US" sz="2400" dirty="0"/>
              <a:t>，</a:t>
            </a:r>
            <a:r>
              <a:rPr lang="en-US" altLang="zh-CN" sz="2400" dirty="0"/>
              <a:t>N=0, N=1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39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zh-CN" altLang="en-US"/>
              <a:t>哲学家要进餐，须同时具备左边和右边的筷子</a:t>
            </a:r>
          </a:p>
          <a:p>
            <a:pPr eaLnBrk="1" hangingPunct="1"/>
            <a:r>
              <a:rPr kumimoji="1" lang="zh-CN" altLang="en-US"/>
              <a:t>一支筷子在一个时刻只允许一位使用</a:t>
            </a:r>
          </a:p>
          <a:p>
            <a:pPr eaLnBrk="1" hangingPunct="1"/>
            <a:r>
              <a:rPr kumimoji="1" lang="zh-CN" altLang="en-US"/>
              <a:t>用完之后返回原处</a:t>
            </a:r>
          </a:p>
          <a:p>
            <a:pPr lvl="1" eaLnBrk="1" hangingPunct="1"/>
            <a:endParaRPr kumimoji="1" lang="zh-CN" altLang="en-US"/>
          </a:p>
          <a:p>
            <a:pPr eaLnBrk="1" hangingPunct="1"/>
            <a:endParaRPr kumimoji="1" lang="en-US" altLang="zh-CN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7219" name="Rectangle 6"/>
          <p:cNvSpPr>
            <a:spLocks noChangeArrowheads="1"/>
          </p:cNvSpPr>
          <p:nvPr/>
        </p:nvSpPr>
        <p:spPr bwMode="auto">
          <a:xfrm>
            <a:off x="228600" y="1371600"/>
            <a:ext cx="3028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ea typeface="楷体" pitchFamily="49" charset="-122"/>
              </a:rPr>
              <a:t>哲学家进餐问题</a:t>
            </a:r>
          </a:p>
        </p:txBody>
      </p:sp>
      <p:pic>
        <p:nvPicPr>
          <p:cNvPr id="137220" name="Picture 8" descr="3710348a51c82d943a4524bd24485c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84582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上述算法有没有问题？</a:t>
            </a:r>
          </a:p>
          <a:p>
            <a:pPr lvl="1" eaLnBrk="1" hangingPunct="1"/>
            <a:r>
              <a:rPr lang="zh-CN" altLang="en-US"/>
              <a:t>如何解决？</a:t>
            </a:r>
          </a:p>
        </p:txBody>
      </p:sp>
      <p:sp>
        <p:nvSpPr>
          <p:cNvPr id="138244" name="AutoShape 4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5" name="AutoShape 5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6" name="AutoShape 6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7" name="AutoShape 7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8" name="AutoShape 8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9" name="AutoShape 9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0" name="AutoShape 10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思考题：</a:t>
            </a:r>
          </a:p>
          <a:p>
            <a:pPr lvl="1" eaLnBrk="1" hangingPunct="1"/>
            <a:r>
              <a:rPr lang="zh-CN" altLang="en-US"/>
              <a:t>桌上有一空盘，最多允许存放一只水果。爸爸可向盘中放一个苹果或放一个桔子，儿子专等吃盘中的桔子，女儿专等吃苹果。试用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操作实现爸爸、儿子、女儿三个并发进程的同步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graphicFrame>
        <p:nvGraphicFramePr>
          <p:cNvPr id="260099" name="Group 3"/>
          <p:cNvGraphicFramePr>
            <a:graphicFrameLocks noGrp="1"/>
          </p:cNvGraphicFramePr>
          <p:nvPr>
            <p:ph idx="1"/>
          </p:nvPr>
        </p:nvGraphicFramePr>
        <p:xfrm>
          <a:off x="457200" y="1905000"/>
          <a:ext cx="8382000" cy="4480536"/>
        </p:xfrm>
        <a:graphic>
          <a:graphicData uri="http://schemas.openxmlformats.org/drawingml/2006/table">
            <a:tbl>
              <a:tblPr/>
              <a:tblGrid>
                <a:gridCol w="3154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3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9925"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Father( 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{ P(Empty);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Put fruit;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if(Orange)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V(So);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else 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 V(Sa);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Son()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{  P(So)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Fetch Orange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Eating;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09600" marR="0" lvl="0" indent="-609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Daughter()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{  while(1)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{  P(Sa)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P(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Fetch Apple;      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</a:t>
                      </a:r>
                      <a:r>
                        <a:rPr kumimoji="0" lang="en-US" altLang="zh-CN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Mutex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V(Empty);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Eating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;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}</a:t>
                      </a:r>
                    </a:p>
                    <a:p>
                      <a:pPr marL="609600" marR="0" lvl="0" indent="-609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}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57200" y="1323975"/>
            <a:ext cx="5397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/>
              <a:t>Mutex=1, Empty=1, So=0, Sa=0;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读写问题</a:t>
            </a:r>
          </a:p>
          <a:p>
            <a:pPr lvl="1" eaLnBrk="1" hangingPunct="1"/>
            <a:r>
              <a:rPr lang="zh-CN" altLang="en-US"/>
              <a:t>多个进程对同一个文件进行读写，要求</a:t>
            </a:r>
          </a:p>
          <a:p>
            <a:pPr lvl="2" eaLnBrk="1" hangingPunct="1"/>
            <a:r>
              <a:rPr lang="zh-CN" altLang="en-US"/>
              <a:t>不能同时写文件</a:t>
            </a:r>
          </a:p>
          <a:p>
            <a:pPr lvl="2" eaLnBrk="1" hangingPunct="1"/>
            <a:r>
              <a:rPr lang="zh-CN" altLang="en-US"/>
              <a:t>不能同时读和写文件</a:t>
            </a:r>
          </a:p>
          <a:p>
            <a:pPr lvl="2" eaLnBrk="1" hangingPunct="1"/>
            <a:r>
              <a:rPr lang="zh-CN" altLang="en-US"/>
              <a:t>可以同时读文件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zh-CN" altLang="en-US" sz="2600">
                <a:latin typeface="Times New Roman" pitchFamily="18" charset="0"/>
              </a:rPr>
              <a:t>为实现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与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进程间在读或写时的互斥而设置了一个互斥信号量</a:t>
            </a:r>
            <a:r>
              <a:rPr kumimoji="1" lang="en-US" altLang="zh-CN" sz="2600">
                <a:latin typeface="Times New Roman" pitchFamily="18" charset="0"/>
              </a:rPr>
              <a:t>Wmutex</a:t>
            </a:r>
            <a:r>
              <a:rPr kumimoji="1" lang="zh-CN" altLang="en-US" sz="2600">
                <a:latin typeface="Times New Roman" pitchFamily="18" charset="0"/>
              </a:rPr>
              <a:t>。</a:t>
            </a:r>
          </a:p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zh-CN" altLang="en-US" sz="2600">
                <a:latin typeface="Times New Roman" pitchFamily="18" charset="0"/>
              </a:rPr>
              <a:t>设置一个整型变量</a:t>
            </a: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表示正在读的进程数目。由于只要有一个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进程在读，便不允许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进程去写。因此，仅当</a:t>
            </a:r>
            <a:r>
              <a:rPr kumimoji="1" lang="en-US" altLang="zh-CN" sz="2600">
                <a:latin typeface="Times New Roman" pitchFamily="18" charset="0"/>
              </a:rPr>
              <a:t>Readcount=0, </a:t>
            </a:r>
            <a:r>
              <a:rPr kumimoji="1" lang="zh-CN" altLang="en-US" sz="2600">
                <a:latin typeface="Times New Roman" pitchFamily="18" charset="0"/>
              </a:rPr>
              <a:t>表示尚无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进程在读时，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进程才需要执行</a:t>
            </a:r>
            <a:r>
              <a:rPr kumimoji="1" lang="en-US" altLang="zh-CN" sz="2600">
                <a:latin typeface="Times New Roman" pitchFamily="18" charset="0"/>
              </a:rPr>
              <a:t>Wait(Wmutex)</a:t>
            </a:r>
            <a:r>
              <a:rPr kumimoji="1" lang="zh-CN" altLang="en-US" sz="2600">
                <a:latin typeface="Times New Roman" pitchFamily="18" charset="0"/>
              </a:rPr>
              <a:t>操作。若</a:t>
            </a:r>
            <a:r>
              <a:rPr kumimoji="1" lang="en-US" altLang="zh-CN" sz="2600">
                <a:latin typeface="Times New Roman" pitchFamily="18" charset="0"/>
              </a:rPr>
              <a:t>wait(Wmutex)</a:t>
            </a:r>
            <a:r>
              <a:rPr kumimoji="1" lang="zh-CN" altLang="en-US" sz="2600">
                <a:latin typeface="Times New Roman" pitchFamily="18" charset="0"/>
              </a:rPr>
              <a:t>操作成功，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进程便可去读，相应地，做</a:t>
            </a:r>
            <a:r>
              <a:rPr kumimoji="1" lang="en-US" altLang="zh-CN" sz="2600">
                <a:latin typeface="Times New Roman" pitchFamily="18" charset="0"/>
              </a:rPr>
              <a:t>Readcount+1</a:t>
            </a:r>
            <a:r>
              <a:rPr kumimoji="1" lang="zh-CN" altLang="en-US" sz="2600">
                <a:latin typeface="Times New Roman" pitchFamily="18" charset="0"/>
              </a:rPr>
              <a:t>操作。同理，仅当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进程在执行了</a:t>
            </a: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减</a:t>
            </a:r>
            <a:r>
              <a:rPr kumimoji="1" lang="en-US" altLang="zh-CN" sz="2600">
                <a:latin typeface="Times New Roman" pitchFamily="18" charset="0"/>
              </a:rPr>
              <a:t>1</a:t>
            </a:r>
            <a:r>
              <a:rPr kumimoji="1" lang="zh-CN" altLang="en-US" sz="2600">
                <a:latin typeface="Times New Roman" pitchFamily="18" charset="0"/>
              </a:rPr>
              <a:t>操作后其值为</a:t>
            </a:r>
            <a:r>
              <a:rPr kumimoji="1" lang="en-US" altLang="zh-CN" sz="2600">
                <a:latin typeface="Times New Roman" pitchFamily="18" charset="0"/>
              </a:rPr>
              <a:t>0</a:t>
            </a:r>
            <a:r>
              <a:rPr kumimoji="1" lang="zh-CN" altLang="en-US" sz="2600">
                <a:latin typeface="Times New Roman" pitchFamily="18" charset="0"/>
              </a:rPr>
              <a:t>时，才须执行</a:t>
            </a:r>
            <a:r>
              <a:rPr kumimoji="1" lang="en-US" altLang="zh-CN" sz="2600">
                <a:latin typeface="Times New Roman" pitchFamily="18" charset="0"/>
              </a:rPr>
              <a:t>signal(Wmutex)</a:t>
            </a:r>
            <a:r>
              <a:rPr kumimoji="1" lang="zh-CN" altLang="en-US" sz="2600">
                <a:latin typeface="Times New Roman" pitchFamily="18" charset="0"/>
              </a:rPr>
              <a:t>操作，以便让</a:t>
            </a:r>
            <a:r>
              <a:rPr kumimoji="1" lang="en-US" altLang="zh-CN" sz="2600">
                <a:latin typeface="Times New Roman" pitchFamily="18" charset="0"/>
              </a:rPr>
              <a:t>Writer</a:t>
            </a:r>
            <a:r>
              <a:rPr kumimoji="1" lang="zh-CN" altLang="en-US" sz="2600">
                <a:latin typeface="Times New Roman" pitchFamily="18" charset="0"/>
              </a:rPr>
              <a:t>进程写。</a:t>
            </a:r>
          </a:p>
          <a:p>
            <a:pPr marL="360363" indent="-360363" algn="just" eaLnBrk="1" hangingPunct="1">
              <a:lnSpc>
                <a:spcPct val="100000"/>
              </a:lnSpc>
              <a:spcBef>
                <a:spcPct val="50000"/>
              </a:spcBef>
              <a:buClrTx/>
            </a:pPr>
            <a:r>
              <a:rPr kumimoji="1" lang="en-US" altLang="zh-CN" sz="2600">
                <a:latin typeface="Times New Roman" pitchFamily="18" charset="0"/>
              </a:rPr>
              <a:t>Readcount</a:t>
            </a:r>
            <a:r>
              <a:rPr kumimoji="1" lang="zh-CN" altLang="en-US" sz="2600">
                <a:latin typeface="Times New Roman" pitchFamily="18" charset="0"/>
              </a:rPr>
              <a:t>是一个可被多个</a:t>
            </a:r>
            <a:r>
              <a:rPr kumimoji="1" lang="en-US" altLang="zh-CN" sz="2600">
                <a:latin typeface="Times New Roman" pitchFamily="18" charset="0"/>
              </a:rPr>
              <a:t>Reader</a:t>
            </a:r>
            <a:r>
              <a:rPr kumimoji="1" lang="zh-CN" altLang="en-US" sz="2600">
                <a:latin typeface="Times New Roman" pitchFamily="18" charset="0"/>
              </a:rPr>
              <a:t>进程访问的临界资源，因此，应该为它设置一个互斥信号量</a:t>
            </a:r>
            <a:r>
              <a:rPr kumimoji="1" lang="en-US" altLang="zh-CN" sz="2600">
                <a:latin typeface="Times New Roman" pitchFamily="18" charset="0"/>
              </a:rPr>
              <a:t>rmutex</a:t>
            </a:r>
            <a:r>
              <a:rPr kumimoji="1" lang="zh-CN" altLang="en-US" sz="2600">
                <a:latin typeface="Times New Roman" pitchFamily="18" charset="0"/>
              </a:rPr>
              <a:t>。</a:t>
            </a:r>
            <a:r>
              <a:rPr kumimoji="1" lang="zh-CN" altLang="en-US" sz="200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3363" name="AutoShape 3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4" name="AutoShape 4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5" name="AutoShape 5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6" name="AutoShape 6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7" name="AutoShape 7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8" name="AutoShape 8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69" name="AutoShape 9" descr="[XL}U3`DCUJ%Y9Y029D0X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370" name="AutoShape 11" descr="%K8UH6S3~]7%3~J)}]Y1J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43371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4" descr="1%MGFT9YL]L(4RD}A9@X{X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5334000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进程的并发：信号量的应用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752600" y="2057400"/>
            <a:ext cx="548640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752600" y="4267200"/>
            <a:ext cx="548640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00400" y="2057400"/>
            <a:ext cx="2438400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096000" y="37338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05000" y="37338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752600" y="3124200"/>
            <a:ext cx="55626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E58793-7394-49E7-8D41-5C9FA996D122}"/>
                  </a:ext>
                </a:extLst>
              </p14:cNvPr>
              <p14:cNvContentPartPr/>
              <p14:nvPr/>
            </p14:nvContentPartPr>
            <p14:xfrm>
              <a:off x="3831336" y="5166512"/>
              <a:ext cx="2268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E58793-7394-49E7-8D41-5C9FA996D1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2336" y="5157512"/>
                <a:ext cx="4032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800"/>
              <a:t>进程的三种基本状态</a:t>
            </a:r>
          </a:p>
          <a:p>
            <a:pPr eaLnBrk="1" hangingPunct="1"/>
            <a:r>
              <a:rPr lang="zh-CN" altLang="en-US" sz="2800" b="1"/>
              <a:t>就绪（</a:t>
            </a:r>
            <a:r>
              <a:rPr lang="en-US" altLang="zh-CN" sz="2800" b="1"/>
              <a:t>Ready</a:t>
            </a:r>
            <a:r>
              <a:rPr lang="zh-CN" altLang="en-US" sz="2800" b="1"/>
              <a:t>）状态</a:t>
            </a:r>
            <a:r>
              <a:rPr lang="zh-CN" altLang="en-US" sz="2800"/>
              <a:t>：当进程已分配到除</a:t>
            </a:r>
            <a:r>
              <a:rPr lang="en-US" altLang="zh-CN" sz="2800"/>
              <a:t>CPU</a:t>
            </a:r>
            <a:r>
              <a:rPr lang="zh-CN" altLang="en-US" sz="2800"/>
              <a:t>以外的所有必要资源后，只要再获得</a:t>
            </a:r>
            <a:r>
              <a:rPr lang="en-US" altLang="zh-CN" sz="2800"/>
              <a:t>CPU</a:t>
            </a:r>
            <a:r>
              <a:rPr lang="zh-CN" altLang="en-US" sz="2800"/>
              <a:t>，便可立即执行。</a:t>
            </a:r>
          </a:p>
          <a:p>
            <a:pPr eaLnBrk="1" hangingPunct="1"/>
            <a:r>
              <a:rPr lang="zh-CN" altLang="en-US" sz="2800" b="1"/>
              <a:t>执行状态（</a:t>
            </a:r>
            <a:r>
              <a:rPr lang="en-US" altLang="zh-CN" sz="2800" b="1"/>
              <a:t>Running</a:t>
            </a:r>
            <a:r>
              <a:rPr lang="zh-CN" altLang="en-US" sz="2800" b="1"/>
              <a:t>）</a:t>
            </a:r>
            <a:r>
              <a:rPr lang="zh-CN" altLang="en-US" sz="2800"/>
              <a:t>：进程已获得</a:t>
            </a:r>
            <a:r>
              <a:rPr lang="en-US" altLang="zh-CN" sz="2800"/>
              <a:t>CPU</a:t>
            </a:r>
            <a:r>
              <a:rPr lang="zh-CN" altLang="en-US" sz="2800"/>
              <a:t>，其程序正在执行。</a:t>
            </a:r>
          </a:p>
          <a:p>
            <a:pPr eaLnBrk="1" hangingPunct="1"/>
            <a:r>
              <a:rPr lang="zh-CN" altLang="en-US" sz="2800" b="1"/>
              <a:t>阻塞状态（</a:t>
            </a:r>
            <a:r>
              <a:rPr lang="en-US" altLang="zh-CN" sz="2800" b="1"/>
              <a:t>Blocked</a:t>
            </a:r>
            <a:r>
              <a:rPr lang="zh-CN" altLang="en-US" sz="2800" b="1"/>
              <a:t>）</a:t>
            </a:r>
            <a:r>
              <a:rPr lang="zh-CN" altLang="en-US" sz="2800"/>
              <a:t>：正在执行的进程由于发生某事件而暂时无法继续执行时，便放弃处理机而处于暂停状态，把这种暂停状态称为阻塞状态，有时也称为等待状态。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思考题：</a:t>
            </a:r>
          </a:p>
          <a:p>
            <a:pPr lvl="1" eaLnBrk="1" hangingPunct="1"/>
            <a:r>
              <a:rPr lang="zh-CN" altLang="en-US" dirty="0"/>
              <a:t>四个进程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都要读一个共享文件</a:t>
            </a:r>
            <a:r>
              <a:rPr lang="en-US" altLang="zh-CN" dirty="0"/>
              <a:t>F</a:t>
            </a:r>
            <a:r>
              <a:rPr lang="zh-CN" altLang="en-US" dirty="0"/>
              <a:t>，系统允许多个进程同时读文件</a:t>
            </a:r>
            <a:r>
              <a:rPr lang="en-US" altLang="zh-CN" dirty="0"/>
              <a:t>F</a:t>
            </a:r>
            <a:r>
              <a:rPr lang="zh-CN" altLang="en-US" dirty="0"/>
              <a:t>。但限制是进程</a:t>
            </a:r>
            <a:r>
              <a:rPr lang="en-US" altLang="zh-CN" dirty="0"/>
              <a:t>A</a:t>
            </a:r>
            <a:r>
              <a:rPr lang="zh-CN" altLang="en-US" dirty="0"/>
              <a:t>和进程</a:t>
            </a:r>
            <a:r>
              <a:rPr lang="en-US" altLang="zh-CN" dirty="0"/>
              <a:t>C</a:t>
            </a:r>
            <a:r>
              <a:rPr lang="zh-CN" altLang="en-US" dirty="0"/>
              <a:t>不能同时读文件</a:t>
            </a:r>
            <a:r>
              <a:rPr lang="en-US" altLang="zh-CN" dirty="0"/>
              <a:t>F</a:t>
            </a:r>
            <a:r>
              <a:rPr lang="zh-CN" altLang="en-US" dirty="0"/>
              <a:t>，进程</a:t>
            </a:r>
            <a:r>
              <a:rPr lang="en-US" altLang="zh-CN" dirty="0"/>
              <a:t>B</a:t>
            </a:r>
            <a:r>
              <a:rPr lang="zh-CN" altLang="en-US" dirty="0"/>
              <a:t>和进程</a:t>
            </a:r>
            <a:r>
              <a:rPr lang="en-US" altLang="zh-CN" dirty="0"/>
              <a:t>D</a:t>
            </a:r>
            <a:r>
              <a:rPr lang="zh-CN" altLang="en-US" dirty="0"/>
              <a:t>也不能同时读文件</a:t>
            </a:r>
            <a:r>
              <a:rPr lang="en-US" altLang="zh-CN" dirty="0"/>
              <a:t>F</a:t>
            </a:r>
            <a:r>
              <a:rPr lang="zh-CN" altLang="en-US" dirty="0"/>
              <a:t>。为了使这四个进程并发执行时能按系统要求使用文件，现用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V</a:t>
            </a:r>
            <a:r>
              <a:rPr lang="zh-CN" altLang="en-US" dirty="0"/>
              <a:t>操作进行管理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pic>
        <p:nvPicPr>
          <p:cNvPr id="146435" name="Picture 4" descr="X_1FNX_K]5G0%9SDTFR4F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4881563" cy="510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思考题</a:t>
            </a:r>
          </a:p>
          <a:p>
            <a:pPr lvl="1" eaLnBrk="1" hangingPunct="1"/>
            <a:r>
              <a:rPr lang="zh-CN" altLang="en-US"/>
              <a:t>有一阅览室，读者进入时必须先在一张登记表上进行登记，该表为每一座位列一表目，包括座号和读者姓名。读者离开时要消掉登记信号，阅览室中共有</a:t>
            </a:r>
            <a:r>
              <a:rPr lang="en-US" altLang="zh-CN"/>
              <a:t>100</a:t>
            </a:r>
            <a:r>
              <a:rPr lang="zh-CN" altLang="en-US"/>
              <a:t>个座位。用</a:t>
            </a:r>
            <a:r>
              <a:rPr lang="en-US" altLang="zh-CN"/>
              <a:t>PV</a:t>
            </a:r>
            <a:r>
              <a:rPr lang="zh-CN" altLang="en-US"/>
              <a:t>操作控制这个过程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理发店理有一位理发师、一把理发椅和</a:t>
            </a:r>
            <a:r>
              <a:rPr lang="en-US" altLang="zh-CN" b="1"/>
              <a:t>n</a:t>
            </a:r>
            <a:r>
              <a:rPr lang="zh-CN" altLang="en-US" b="1"/>
              <a:t>把供等候理发的顾客坐的椅子</a:t>
            </a:r>
          </a:p>
          <a:p>
            <a:pPr lvl="1" eaLnBrk="1" hangingPunct="1"/>
            <a:r>
              <a:rPr lang="zh-CN" altLang="en-US" b="1"/>
              <a:t>如果没有顾客，理发师便在理发椅上睡觉。</a:t>
            </a:r>
          </a:p>
          <a:p>
            <a:pPr lvl="1" eaLnBrk="1" hangingPunct="1"/>
            <a:r>
              <a:rPr lang="zh-CN" altLang="en-US" b="1"/>
              <a:t>一个顾客到来时，它必须叫醒理发师</a:t>
            </a:r>
          </a:p>
          <a:p>
            <a:pPr lvl="1" eaLnBrk="1" hangingPunct="1"/>
            <a:r>
              <a:rPr lang="zh-CN" altLang="en-US" b="1"/>
              <a:t>如果理发师正在理发时又有顾客来到，则如果有空椅子可坐，就坐下来等待，否则就离开。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Three chairs.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Three barbers.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Waiting area having capacity for four seats and additional space for customers to stand and wait.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Fire code limits the total number of customers (seating +standing).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Customer cannot enter if pack to capacity.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When a barber is free, customer waiting longest on the sofa can be served.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If there are any standing customer, he can now occupy the seat on the sofa.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Once a barber finished haircut, any barber can take the payment.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As there is only one cash register, so payment from one customer is accepted at a time.</a:t>
            </a:r>
          </a:p>
          <a:p>
            <a:pPr marL="179388" indent="-179388" eaLnBrk="1" hangingPunct="1">
              <a:lnSpc>
                <a:spcPct val="100000"/>
              </a:lnSpc>
            </a:pPr>
            <a:r>
              <a:rPr lang="en-US" altLang="zh-CN" sz="2800"/>
              <a:t>Barber(s) time is divided into haircut, accepting payment and waiting for customers (sleeping).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pic>
        <p:nvPicPr>
          <p:cNvPr id="151555" name="Picture 7" descr="51bc5f2c92a457fce34915710c242af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781800" cy="3908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pic>
        <p:nvPicPr>
          <p:cNvPr id="152579" name="Picture 5" descr="b5101c7f52af2a7e845ec6f3fb04667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315200" cy="3195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将三个经典例子牢记于心</a:t>
            </a:r>
          </a:p>
          <a:p>
            <a:pPr lvl="1" eaLnBrk="1" hangingPunct="1"/>
            <a:r>
              <a:rPr lang="zh-CN" altLang="en-US"/>
              <a:t>生产者消费者问题</a:t>
            </a:r>
          </a:p>
          <a:p>
            <a:pPr lvl="1" eaLnBrk="1" hangingPunct="1"/>
            <a:r>
              <a:rPr lang="zh-CN" altLang="en-US"/>
              <a:t>哲学家就餐问题</a:t>
            </a:r>
          </a:p>
          <a:p>
            <a:pPr lvl="1" eaLnBrk="1" hangingPunct="1"/>
            <a:r>
              <a:rPr lang="zh-CN" altLang="en-US"/>
              <a:t>读写问题</a:t>
            </a:r>
          </a:p>
          <a:p>
            <a:pPr eaLnBrk="1" hangingPunct="1"/>
            <a:r>
              <a:rPr lang="zh-CN" altLang="en-US"/>
              <a:t>参考其他示例</a:t>
            </a:r>
          </a:p>
          <a:p>
            <a:pPr lvl="1" eaLnBrk="1" hangingPunct="1"/>
            <a:r>
              <a:rPr lang="zh-CN" altLang="en-US"/>
              <a:t>理发师问题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解决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操作问题的关键</a:t>
            </a:r>
          </a:p>
          <a:p>
            <a:pPr lvl="1" eaLnBrk="1" hangingPunct="1"/>
            <a:r>
              <a:rPr lang="zh-CN" altLang="en-US"/>
              <a:t>理解临界资源与临界区的概念！</a:t>
            </a:r>
          </a:p>
          <a:p>
            <a:pPr lvl="1" eaLnBrk="1" hangingPunct="1"/>
            <a:r>
              <a:rPr lang="zh-CN" altLang="en-US"/>
              <a:t>准确理解问题的同步互斥过程与要求！</a:t>
            </a:r>
          </a:p>
          <a:p>
            <a:pPr lvl="2" eaLnBrk="1" hangingPunct="1"/>
            <a:r>
              <a:rPr lang="zh-CN" altLang="en-US">
                <a:solidFill>
                  <a:srgbClr val="FF0000"/>
                </a:solidFill>
              </a:rPr>
              <a:t>同步：多个进程在执行次序上的协调，相互等待消息</a:t>
            </a:r>
          </a:p>
          <a:p>
            <a:pPr lvl="2" eaLnBrk="1" hangingPunct="1"/>
            <a:r>
              <a:rPr lang="zh-CN" altLang="en-US">
                <a:solidFill>
                  <a:srgbClr val="FF0000"/>
                </a:solidFill>
              </a:rPr>
              <a:t>互斥：对临界资源的使用</a:t>
            </a:r>
          </a:p>
          <a:p>
            <a:pPr lvl="1" eaLnBrk="1" hangingPunct="1"/>
            <a:r>
              <a:rPr lang="zh-CN" altLang="en-US"/>
              <a:t>建立信号量，准确定义信号量的意义和初始值！</a:t>
            </a:r>
          </a:p>
          <a:p>
            <a:pPr lvl="2" eaLnBrk="1" hangingPunct="1"/>
            <a:r>
              <a:rPr lang="zh-CN" altLang="en-US"/>
              <a:t>信号量的定义根据同步和互斥要求来定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进程的状态转换</a:t>
            </a:r>
          </a:p>
        </p:txBody>
      </p:sp>
      <p:sp>
        <p:nvSpPr>
          <p:cNvPr id="3" name="椭圆 2"/>
          <p:cNvSpPr/>
          <p:nvPr/>
        </p:nvSpPr>
        <p:spPr>
          <a:xfrm>
            <a:off x="3352800" y="2171700"/>
            <a:ext cx="990600" cy="9906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就绪</a:t>
            </a:r>
            <a:endParaRPr lang="en-US" altLang="zh-CN" b="1" dirty="0"/>
          </a:p>
        </p:txBody>
      </p:sp>
      <p:sp>
        <p:nvSpPr>
          <p:cNvPr id="6" name="椭圆 5"/>
          <p:cNvSpPr/>
          <p:nvPr/>
        </p:nvSpPr>
        <p:spPr>
          <a:xfrm>
            <a:off x="5186082" y="3886200"/>
            <a:ext cx="990600" cy="990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执行</a:t>
            </a:r>
            <a:endParaRPr lang="en-US" altLang="zh-CN" sz="2000" b="1" dirty="0"/>
          </a:p>
        </p:txBody>
      </p:sp>
      <p:sp>
        <p:nvSpPr>
          <p:cNvPr id="7" name="椭圆 6"/>
          <p:cNvSpPr/>
          <p:nvPr/>
        </p:nvSpPr>
        <p:spPr>
          <a:xfrm>
            <a:off x="1828800" y="3886200"/>
            <a:ext cx="990600" cy="9906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阻塞</a:t>
            </a:r>
          </a:p>
        </p:txBody>
      </p:sp>
      <p:cxnSp>
        <p:nvCxnSpPr>
          <p:cNvPr id="11" name="直接箭头连接符 10"/>
          <p:cNvCxnSpPr>
            <a:stCxn id="6" idx="2"/>
          </p:cNvCxnSpPr>
          <p:nvPr/>
        </p:nvCxnSpPr>
        <p:spPr>
          <a:xfrm flipH="1">
            <a:off x="2823882" y="43815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7"/>
            <a:endCxn id="3" idx="3"/>
          </p:cNvCxnSpPr>
          <p:nvPr/>
        </p:nvCxnSpPr>
        <p:spPr>
          <a:xfrm flipV="1">
            <a:off x="2674330" y="3017230"/>
            <a:ext cx="823540" cy="1014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6"/>
            <a:endCxn id="6" idx="0"/>
          </p:cNvCxnSpPr>
          <p:nvPr/>
        </p:nvCxnSpPr>
        <p:spPr>
          <a:xfrm>
            <a:off x="4343400" y="2667000"/>
            <a:ext cx="1337982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1"/>
            <a:endCxn id="3" idx="5"/>
          </p:cNvCxnSpPr>
          <p:nvPr/>
        </p:nvCxnSpPr>
        <p:spPr>
          <a:xfrm flipH="1" flipV="1">
            <a:off x="4198330" y="3017230"/>
            <a:ext cx="1132822" cy="1014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564528">
            <a:off x="3895224" y="34862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时间片用完</a:t>
            </a:r>
          </a:p>
        </p:txBody>
      </p:sp>
      <p:sp>
        <p:nvSpPr>
          <p:cNvPr id="25" name="TextBox 24"/>
          <p:cNvSpPr txBox="1"/>
          <p:nvPr/>
        </p:nvSpPr>
        <p:spPr>
          <a:xfrm rot="2475997">
            <a:off x="4698991" y="30172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进程调度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9293" y="443126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请求资源</a:t>
            </a:r>
          </a:p>
        </p:txBody>
      </p:sp>
      <p:sp>
        <p:nvSpPr>
          <p:cNvPr id="27" name="TextBox 26"/>
          <p:cNvSpPr txBox="1"/>
          <p:nvPr/>
        </p:nvSpPr>
        <p:spPr>
          <a:xfrm rot="18551450">
            <a:off x="2005107" y="31311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请求得到满足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latin typeface="仿宋_GB2312" pitchFamily="49" charset="-122"/>
              </a:rPr>
              <a:t>虽然信号量机制是一种既方便、又有效的进程同步机制，但每个要访问临界资源的进程都必须自备</a:t>
            </a:r>
            <a:r>
              <a:rPr lang="en-US" altLang="zh-CN" b="1">
                <a:latin typeface="仿宋_GB2312" pitchFamily="49" charset="-122"/>
              </a:rPr>
              <a:t>PV</a:t>
            </a:r>
            <a:r>
              <a:rPr lang="zh-CN" altLang="en-US" b="1">
                <a:latin typeface="仿宋_GB2312" pitchFamily="49" charset="-122"/>
              </a:rPr>
              <a:t>操作。这就使大量的同步操作分散在各个进程中。这不仅给系统的管理带来了麻烦，而且还会因同步操作的使用不当而导致系统死锁。这样，在解决上述问题的过程中，便产生了一种新的进程同步工具</a:t>
            </a:r>
            <a:r>
              <a:rPr lang="en-US" altLang="zh-CN" b="1">
                <a:latin typeface="Courier New" pitchFamily="49" charset="0"/>
              </a:rPr>
              <a:t>——</a:t>
            </a:r>
            <a:r>
              <a:rPr lang="zh-CN" altLang="en-US" b="1">
                <a:latin typeface="仿宋_GB2312" pitchFamily="49" charset="-122"/>
              </a:rPr>
              <a:t>管程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b="1"/>
              <a:t>当共享资源用共享数据结构表示时，资源管理程序可用对该数据结构进行操作的一组过程来表示</a:t>
            </a:r>
            <a:r>
              <a:rPr lang="en-US" altLang="zh-CN" b="1"/>
              <a:t>(</a:t>
            </a:r>
            <a:r>
              <a:rPr lang="zh-CN" altLang="en-US" b="1"/>
              <a:t>例如，资源的请求和释放过程</a:t>
            </a:r>
            <a:r>
              <a:rPr lang="en-US" altLang="zh-CN" b="1"/>
              <a:t>request</a:t>
            </a:r>
            <a:r>
              <a:rPr lang="zh-CN" altLang="en-US" b="1"/>
              <a:t>和</a:t>
            </a:r>
            <a:r>
              <a:rPr lang="en-US" altLang="zh-CN" b="1"/>
              <a:t>release)</a:t>
            </a:r>
            <a:r>
              <a:rPr lang="zh-CN" altLang="en-US" b="1"/>
              <a:t>，我们把这样一组相关的数据结构和过程一并称为管程。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b="1"/>
              <a:t>Hansan</a:t>
            </a:r>
            <a:r>
              <a:rPr lang="zh-CN" altLang="en-US" b="1"/>
              <a:t>为管程所下的定义是：</a:t>
            </a:r>
            <a:r>
              <a:rPr lang="zh-CN" altLang="en-US" b="1">
                <a:latin typeface="Courier New"/>
              </a:rPr>
              <a:t>“</a:t>
            </a:r>
            <a:r>
              <a:rPr lang="zh-CN" altLang="en-US" b="1"/>
              <a:t>一个管程定义了一个</a:t>
            </a:r>
            <a:r>
              <a:rPr lang="zh-CN" altLang="en-US" b="1">
                <a:solidFill>
                  <a:srgbClr val="FF0000"/>
                </a:solidFill>
              </a:rPr>
              <a:t>数据结构</a:t>
            </a:r>
            <a:r>
              <a:rPr lang="zh-CN" altLang="en-US" b="1"/>
              <a:t>和能为并发进程所执行（在该数据结构上）的</a:t>
            </a:r>
            <a:r>
              <a:rPr lang="zh-CN" altLang="en-US" b="1">
                <a:solidFill>
                  <a:srgbClr val="FF0000"/>
                </a:solidFill>
              </a:rPr>
              <a:t>一组操作</a:t>
            </a:r>
            <a:r>
              <a:rPr lang="zh-CN" altLang="en-US" b="1"/>
              <a:t>，这组操作能同步进程和改变管程中的数据</a:t>
            </a:r>
            <a:r>
              <a:rPr lang="zh-CN" altLang="en-US" b="1">
                <a:latin typeface="Courier New"/>
              </a:rPr>
              <a:t>”</a:t>
            </a:r>
            <a:r>
              <a:rPr lang="zh-CN" altLang="en-US" b="1"/>
              <a:t>。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769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872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657600" cy="3494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3886200" cy="352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pic>
        <p:nvPicPr>
          <p:cNvPr id="15974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3581400" cy="3154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3810000" cy="3144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7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543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/>
              <a:t>管程的主要特点：</a:t>
            </a:r>
          </a:p>
          <a:p>
            <a:pPr lvl="1" eaLnBrk="1" hangingPunct="1">
              <a:defRPr/>
            </a:pPr>
            <a:r>
              <a:rPr lang="zh-CN" altLang="en-US" b="1"/>
              <a:t>局部数据变量只能被管程的过程访问，任何外部过程都不能访问。</a:t>
            </a:r>
          </a:p>
          <a:p>
            <a:pPr lvl="1" eaLnBrk="1" hangingPunct="1">
              <a:defRPr/>
            </a:pPr>
            <a:r>
              <a:rPr lang="zh-CN" altLang="en-US" b="1"/>
              <a:t>一个进程通过调用管程的一个过程进入管程。</a:t>
            </a:r>
          </a:p>
          <a:p>
            <a:pPr lvl="1" eaLnBrk="1" hangingPunct="1">
              <a:defRPr/>
            </a:pPr>
            <a:r>
              <a:rPr lang="zh-CN" altLang="en-US" b="1"/>
              <a:t>在任何时候，只能有一个进程在管程中执行，调用管程的任何其他进程都被挂起，以等待管程变成可用的。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为进行并发处理，管程必须包含同步工具。 </a:t>
            </a:r>
          </a:p>
          <a:p>
            <a:pPr lvl="1" eaLnBrk="1" hangingPunct="1"/>
            <a:r>
              <a:rPr lang="zh-CN" altLang="en-US" b="1"/>
              <a:t>假设一个进程调用了管程，它在管程中时，须被挂起，直到满足某些条件时才恢复。这就需要一种机制，使得该进程不仅被挂起，而且能释放这个管程，以便某些别的进程可以进入。以后，当条件满足并且管程再次可用时，需要恢复该进程并允许它在挂起点重新进入管程。</a:t>
            </a:r>
            <a:r>
              <a:rPr lang="zh-CN" altLang="en-US" sz="2000" b="1"/>
              <a:t> </a:t>
            </a:r>
          </a:p>
          <a:p>
            <a:pPr eaLnBrk="1" hangingPunct="1"/>
            <a:endParaRPr lang="en-US" altLang="zh-CN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2.7 </a:t>
            </a:r>
            <a:r>
              <a:rPr lang="zh-CN" altLang="en-US"/>
              <a:t>管程 </a:t>
            </a:r>
            <a:r>
              <a:rPr lang="en-US" altLang="zh-CN"/>
              <a:t>Monitor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b="1"/>
              <a:t>管程通过使用条件变量提供对同步的支持，这些条件变量包含在管程中，并且只有在管程中才能被访问。有两个函数可以操作条件变量：</a:t>
            </a:r>
          </a:p>
          <a:p>
            <a:pPr lvl="1" eaLnBrk="1" hangingPunct="1"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b="1"/>
              <a:t>wait(c)</a:t>
            </a:r>
            <a:r>
              <a:rPr lang="zh-CN" altLang="en-US" b="1"/>
              <a:t>：调用进程的执行在条件</a:t>
            </a:r>
            <a:r>
              <a:rPr lang="en-US" altLang="zh-CN" b="1"/>
              <a:t>c</a:t>
            </a:r>
            <a:r>
              <a:rPr lang="zh-CN" altLang="en-US" b="1"/>
              <a:t>上挂起，管程现在可被另一个进程使用。</a:t>
            </a:r>
          </a:p>
          <a:p>
            <a:pPr lvl="1" eaLnBrk="1" hangingPunct="1">
              <a:defRPr/>
            </a:pPr>
            <a:r>
              <a:rPr lang="en-US" altLang="zh-CN" b="1"/>
              <a:t>Csignal(c)</a:t>
            </a:r>
            <a:r>
              <a:rPr lang="zh-CN" altLang="en-US" b="1"/>
              <a:t>：恢复在</a:t>
            </a:r>
            <a:r>
              <a:rPr lang="en-US" altLang="zh-CN" b="1"/>
              <a:t>cwait</a:t>
            </a:r>
            <a:r>
              <a:rPr lang="zh-CN" altLang="en-US" b="1"/>
              <a:t>之后为某些条件而挂起的进程的执行。如果有多个这样的进程，选择其中一个；如果没有这样的进程，什么也不做。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进程间通信（</a:t>
            </a:r>
            <a:r>
              <a:rPr lang="en-US" altLang="zh-CN"/>
              <a:t>IPC</a:t>
            </a:r>
            <a:r>
              <a:rPr lang="zh-CN" altLang="en-US"/>
              <a:t>）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操作可否用于进程通信？</a:t>
            </a:r>
          </a:p>
          <a:p>
            <a:pPr lvl="1" eaLnBrk="1" hangingPunct="1"/>
            <a:r>
              <a:rPr lang="en-US" altLang="zh-CN"/>
              <a:t>PV</a:t>
            </a:r>
            <a:r>
              <a:rPr lang="zh-CN" altLang="en-US"/>
              <a:t>操作用于进程的同步与互斥，是低级进程通信</a:t>
            </a:r>
          </a:p>
          <a:p>
            <a:pPr eaLnBrk="1" hangingPunct="1"/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V</a:t>
            </a:r>
            <a:r>
              <a:rPr lang="zh-CN" altLang="en-US"/>
              <a:t>操作对于哪些进程通信不适用？</a:t>
            </a:r>
          </a:p>
          <a:p>
            <a:pPr lvl="1" eaLnBrk="1" hangingPunct="1"/>
            <a:r>
              <a:rPr lang="zh-CN" altLang="en-US"/>
              <a:t>网络进程通信</a:t>
            </a:r>
          </a:p>
          <a:p>
            <a:pPr lvl="1" eaLnBrk="1" hangingPunct="1"/>
            <a:r>
              <a:rPr lang="zh-CN" altLang="en-US"/>
              <a:t>数据交换量较大的单机进程通信</a:t>
            </a:r>
          </a:p>
          <a:p>
            <a:pPr eaLnBrk="1" hangingPunct="1"/>
            <a:r>
              <a:rPr lang="zh-CN" altLang="en-US"/>
              <a:t>如何解决？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解决办法</a:t>
            </a:r>
          </a:p>
          <a:p>
            <a:pPr lvl="1" eaLnBrk="1" hangingPunct="1"/>
            <a:r>
              <a:rPr lang="zh-CN" altLang="en-US" b="1" dirty="0"/>
              <a:t>消息传递</a:t>
            </a:r>
          </a:p>
          <a:p>
            <a:pPr lvl="2" eaLnBrk="1" hangingPunct="1"/>
            <a:r>
              <a:rPr lang="zh-CN" altLang="en-US" b="1" dirty="0"/>
              <a:t>直接消息传递</a:t>
            </a:r>
            <a:endParaRPr lang="en-US" altLang="zh-CN" b="1" dirty="0"/>
          </a:p>
          <a:p>
            <a:pPr lvl="2" eaLnBrk="1" hangingPunct="1"/>
            <a:r>
              <a:rPr lang="zh-CN" altLang="en-US" b="1" dirty="0"/>
              <a:t>间接消息传递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914400"/>
            <a:ext cx="6705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单阻塞队列</a:t>
            </a:r>
            <a:r>
              <a:rPr lang="en-US" altLang="zh-CN" dirty="0"/>
              <a:t>:</a:t>
            </a:r>
          </a:p>
        </p:txBody>
      </p:sp>
      <p:pic>
        <p:nvPicPr>
          <p:cNvPr id="27651" name="Picture 3" descr="3_7a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2209800"/>
            <a:ext cx="7467600" cy="3076575"/>
          </a:xfrm>
          <a:noFill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共享存储器系统</a:t>
            </a:r>
          </a:p>
          <a:p>
            <a:pPr lvl="1" eaLnBrk="1" hangingPunct="1"/>
            <a:r>
              <a:rPr kumimoji="1" lang="zh-CN" altLang="en-US"/>
              <a:t>基于共享数据结构的通信方式</a:t>
            </a:r>
          </a:p>
          <a:p>
            <a:pPr lvl="2" eaLnBrk="1" hangingPunct="1"/>
            <a:r>
              <a:rPr kumimoji="1" lang="zh-CN" altLang="en-US"/>
              <a:t>公用某一个数据结构实现信息交换</a:t>
            </a:r>
          </a:p>
          <a:p>
            <a:pPr lvl="3" eaLnBrk="1" hangingPunct="1"/>
            <a:r>
              <a:rPr kumimoji="1" lang="zh-CN" altLang="en-US"/>
              <a:t>缺点？（难，低效，数据量较少）</a:t>
            </a:r>
          </a:p>
          <a:p>
            <a:pPr lvl="1" eaLnBrk="1" hangingPunct="1"/>
            <a:r>
              <a:rPr kumimoji="1" lang="zh-CN" altLang="en-US"/>
              <a:t>基于共享存储区的通信方式（邮箱）</a:t>
            </a:r>
          </a:p>
          <a:p>
            <a:pPr lvl="2" eaLnBrk="1" hangingPunct="1"/>
            <a:r>
              <a:rPr kumimoji="1" lang="zh-CN" altLang="en-US"/>
              <a:t>划分一块存储空间作为公用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直接消息传递</a:t>
            </a:r>
          </a:p>
          <a:p>
            <a:pPr lvl="1" eaLnBrk="1" hangingPunct="1"/>
            <a:r>
              <a:rPr lang="zh-CN" altLang="en-US"/>
              <a:t>两个或多个进程利用系统调用相互发送消息</a:t>
            </a:r>
          </a:p>
          <a:p>
            <a:pPr lvl="1" eaLnBrk="1" hangingPunct="1"/>
            <a:r>
              <a:rPr lang="en-US" altLang="zh-CN"/>
              <a:t>Send(Destination, &amp;message)</a:t>
            </a:r>
          </a:p>
          <a:p>
            <a:pPr lvl="1" eaLnBrk="1" hangingPunct="1"/>
            <a:r>
              <a:rPr lang="en-US" altLang="zh-CN"/>
              <a:t>Receive(Source, &amp;message)</a:t>
            </a:r>
          </a:p>
          <a:p>
            <a:pPr lvl="2" eaLnBrk="1" hangingPunct="1"/>
            <a:r>
              <a:rPr lang="zh-CN" altLang="en-US"/>
              <a:t>安全问题</a:t>
            </a:r>
          </a:p>
          <a:p>
            <a:pPr lvl="3" eaLnBrk="1" hangingPunct="1"/>
            <a:r>
              <a:rPr lang="zh-CN" altLang="en-US" sz="2400"/>
              <a:t>消息丢失、对象假冒、消息篡改</a:t>
            </a:r>
            <a:r>
              <a:rPr lang="en-US" altLang="zh-CN" sz="2400"/>
              <a:t>……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直接消息传递</a:t>
            </a:r>
          </a:p>
          <a:p>
            <a:pPr lvl="1" eaLnBrk="1" hangingPunct="1"/>
            <a:r>
              <a:rPr lang="zh-CN" altLang="en-US" dirty="0"/>
              <a:t>阻塞</a:t>
            </a:r>
            <a:r>
              <a:rPr lang="en-US" altLang="zh-CN" dirty="0"/>
              <a:t>Send</a:t>
            </a:r>
            <a:r>
              <a:rPr lang="zh-CN" altLang="en-US" dirty="0"/>
              <a:t>，阻塞</a:t>
            </a:r>
            <a:r>
              <a:rPr lang="en-US" altLang="zh-CN" dirty="0"/>
              <a:t>Receive</a:t>
            </a:r>
          </a:p>
          <a:p>
            <a:pPr lvl="1" eaLnBrk="1" hangingPunct="1"/>
            <a:r>
              <a:rPr lang="zh-CN" altLang="en-US" dirty="0"/>
              <a:t>无阻塞</a:t>
            </a:r>
            <a:r>
              <a:rPr lang="en-US" altLang="zh-CN" dirty="0"/>
              <a:t>Send</a:t>
            </a:r>
            <a:r>
              <a:rPr lang="zh-CN" altLang="en-US" dirty="0"/>
              <a:t>，阻塞</a:t>
            </a:r>
            <a:r>
              <a:rPr lang="en-US" altLang="zh-CN" dirty="0"/>
              <a:t>Receive</a:t>
            </a:r>
          </a:p>
          <a:p>
            <a:pPr lvl="1" eaLnBrk="1" hangingPunct="1"/>
            <a:r>
              <a:rPr lang="zh-CN" altLang="en-US" dirty="0"/>
              <a:t>无阻塞</a:t>
            </a:r>
            <a:r>
              <a:rPr lang="en-US" altLang="zh-CN" dirty="0"/>
              <a:t>Send</a:t>
            </a:r>
            <a:r>
              <a:rPr lang="zh-CN" altLang="en-US" dirty="0"/>
              <a:t>，无阻塞</a:t>
            </a:r>
            <a:r>
              <a:rPr lang="en-US" altLang="zh-CN"/>
              <a:t>Receive</a:t>
            </a:r>
            <a:endParaRPr lang="en-US" altLang="zh-CN" dirty="0"/>
          </a:p>
          <a:p>
            <a:pPr eaLnBrk="1" hangingPunct="1"/>
            <a:r>
              <a:rPr lang="zh-CN" altLang="en-US" dirty="0"/>
              <a:t>各有什么优缺点？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间接消息传递</a:t>
            </a:r>
          </a:p>
          <a:p>
            <a:pPr lvl="1" eaLnBrk="1" hangingPunct="1"/>
            <a:r>
              <a:rPr lang="zh-CN" altLang="en-US"/>
              <a:t>不直接发给消息的接收者，而是发到某个共享空间。</a:t>
            </a:r>
          </a:p>
          <a:p>
            <a:pPr lvl="1" eaLnBrk="1" hangingPunct="1"/>
            <a:r>
              <a:rPr lang="zh-CN" altLang="en-US"/>
              <a:t>消息的接收者和发送者之间的关系是不定的</a:t>
            </a:r>
          </a:p>
          <a:p>
            <a:pPr lvl="2" eaLnBrk="1" hangingPunct="1"/>
            <a:r>
              <a:rPr lang="zh-CN" altLang="en-US"/>
              <a:t>一对一</a:t>
            </a:r>
          </a:p>
          <a:p>
            <a:pPr lvl="2" eaLnBrk="1" hangingPunct="1"/>
            <a:r>
              <a:rPr lang="zh-CN" altLang="en-US"/>
              <a:t>多对多</a:t>
            </a:r>
          </a:p>
          <a:p>
            <a:pPr lvl="2" eaLnBrk="1" hangingPunct="1"/>
            <a:r>
              <a:rPr lang="zh-CN" altLang="en-US"/>
              <a:t>一对多</a:t>
            </a:r>
          </a:p>
          <a:p>
            <a:pPr lvl="2" eaLnBrk="1" hangingPunct="1"/>
            <a:r>
              <a:rPr lang="zh-CN" altLang="en-US"/>
              <a:t>多对一</a:t>
            </a:r>
          </a:p>
          <a:p>
            <a:pPr lvl="1" eaLnBrk="1" hangingPunct="1"/>
            <a:r>
              <a:rPr lang="zh-CN" altLang="en-US"/>
              <a:t>共享空间的所有权问题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3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3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3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3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练习</a:t>
            </a:r>
          </a:p>
          <a:p>
            <a:pPr lvl="1" eaLnBrk="1" hangingPunct="1"/>
            <a:r>
              <a:rPr lang="zh-CN" altLang="en-US" dirty="0"/>
              <a:t>练习</a:t>
            </a:r>
            <a:r>
              <a:rPr lang="en-US" altLang="zh-CN" dirty="0"/>
              <a:t>Socket</a:t>
            </a:r>
            <a:r>
              <a:rPr lang="zh-CN" altLang="en-US" dirty="0"/>
              <a:t>编程</a:t>
            </a:r>
          </a:p>
          <a:p>
            <a:pPr lvl="2" eaLnBrk="1" hangingPunct="1"/>
            <a:r>
              <a:rPr lang="zh-CN" altLang="en-US" dirty="0"/>
              <a:t>一个进程利用</a:t>
            </a:r>
            <a:r>
              <a:rPr lang="en-US" altLang="zh-CN" dirty="0"/>
              <a:t>send</a:t>
            </a:r>
            <a:r>
              <a:rPr lang="zh-CN" altLang="en-US" dirty="0"/>
              <a:t>函数发信息</a:t>
            </a:r>
          </a:p>
          <a:p>
            <a:pPr lvl="2" eaLnBrk="1" hangingPunct="1"/>
            <a:r>
              <a:rPr lang="zh-CN" altLang="en-US" dirty="0"/>
              <a:t>一个进程利用</a:t>
            </a:r>
            <a:r>
              <a:rPr lang="en-US" altLang="zh-CN" dirty="0" err="1"/>
              <a:t>recv</a:t>
            </a:r>
            <a:r>
              <a:rPr lang="zh-CN" altLang="en-US" dirty="0"/>
              <a:t>接收信息并显示</a:t>
            </a:r>
          </a:p>
          <a:p>
            <a:pPr eaLnBrk="1" hangingPunct="1"/>
            <a:r>
              <a:rPr lang="zh-CN" altLang="en-US" dirty="0"/>
              <a:t>参考</a:t>
            </a:r>
          </a:p>
          <a:p>
            <a:pPr lvl="1" eaLnBrk="1" hangingPunct="1"/>
            <a:r>
              <a:rPr lang="en-US" altLang="zh-CN" dirty="0"/>
              <a:t>《Unix</a:t>
            </a:r>
            <a:r>
              <a:rPr lang="zh-CN" altLang="en-US" dirty="0"/>
              <a:t>环境高级编程</a:t>
            </a:r>
            <a:r>
              <a:rPr lang="en-US" altLang="zh-CN" dirty="0"/>
              <a:t>》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管道通信</a:t>
            </a:r>
          </a:p>
          <a:p>
            <a:pPr lvl="1" eaLnBrk="1" hangingPunct="1"/>
            <a:r>
              <a:rPr lang="zh-CN" altLang="en-US"/>
              <a:t>连接两个进程：读进程，写进程</a:t>
            </a:r>
          </a:p>
          <a:p>
            <a:pPr lvl="1" eaLnBrk="1" hangingPunct="1"/>
            <a:r>
              <a:rPr lang="zh-CN" altLang="en-US"/>
              <a:t>写进程以字符流形式输入管道</a:t>
            </a:r>
          </a:p>
          <a:p>
            <a:pPr lvl="1" eaLnBrk="1" hangingPunct="1"/>
            <a:r>
              <a:rPr lang="zh-CN" altLang="en-US"/>
              <a:t>读进程以字符流形式接收输入</a:t>
            </a:r>
          </a:p>
          <a:p>
            <a:pPr eaLnBrk="1" hangingPunct="1"/>
            <a:r>
              <a:rPr lang="zh-CN" altLang="en-US"/>
              <a:t>注意事项</a:t>
            </a:r>
          </a:p>
          <a:p>
            <a:pPr lvl="1" eaLnBrk="1" hangingPunct="1"/>
            <a:r>
              <a:rPr lang="zh-CN" altLang="en-US"/>
              <a:t>互斥</a:t>
            </a:r>
          </a:p>
          <a:p>
            <a:pPr lvl="1" eaLnBrk="1" hangingPunct="1"/>
            <a:r>
              <a:rPr lang="zh-CN" altLang="en-US"/>
              <a:t>同步</a:t>
            </a:r>
          </a:p>
          <a:p>
            <a:pPr lvl="1" eaLnBrk="1" hangingPunct="1"/>
            <a:r>
              <a:rPr lang="zh-CN" altLang="en-US"/>
              <a:t>互相确定对方存在则开始通信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/>
              <a:t>Unix</a:t>
            </a:r>
            <a:r>
              <a:rPr lang="zh-CN" altLang="en-US"/>
              <a:t>系统中管道的限制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以半双工方式工作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使用管道的进程具有共同的祖先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/>
              <a:t>由</a:t>
            </a:r>
            <a:r>
              <a:rPr lang="en-US" altLang="zh-CN"/>
              <a:t>Pipe</a:t>
            </a:r>
            <a:r>
              <a:rPr lang="zh-CN" altLang="en-US"/>
              <a:t>函数创建管道</a:t>
            </a:r>
          </a:p>
          <a:p>
            <a:pPr eaLnBrk="1" hangingPunct="1">
              <a:lnSpc>
                <a:spcPct val="110000"/>
              </a:lnSpc>
            </a:pPr>
            <a:endParaRPr lang="zh-CN" altLang="en-US"/>
          </a:p>
          <a:p>
            <a:pPr eaLnBrk="1" hangingPunct="1">
              <a:lnSpc>
                <a:spcPct val="110000"/>
              </a:lnSpc>
            </a:pPr>
            <a:endParaRPr lang="zh-CN" altLang="en-US"/>
          </a:p>
          <a:p>
            <a:pPr lvl="1" eaLnBrk="1" hangingPunct="1">
              <a:lnSpc>
                <a:spcPct val="110000"/>
              </a:lnSpc>
            </a:pPr>
            <a:r>
              <a:rPr lang="en-US" altLang="zh-CN"/>
              <a:t>fd[2]</a:t>
            </a:r>
            <a:r>
              <a:rPr lang="zh-CN" altLang="en-US"/>
              <a:t>为两个文件描述符，</a:t>
            </a:r>
            <a:r>
              <a:rPr lang="en-US" altLang="zh-CN"/>
              <a:t>0</a:t>
            </a:r>
            <a:r>
              <a:rPr lang="zh-CN" altLang="en-US"/>
              <a:t>为读，</a:t>
            </a:r>
            <a:r>
              <a:rPr lang="en-US" altLang="zh-CN"/>
              <a:t>1</a:t>
            </a:r>
            <a:r>
              <a:rPr lang="zh-CN" altLang="en-US"/>
              <a:t>是写，</a:t>
            </a:r>
            <a:r>
              <a:rPr lang="en-US" altLang="zh-CN"/>
              <a:t>fd[1]</a:t>
            </a:r>
            <a:r>
              <a:rPr lang="zh-CN" altLang="en-US"/>
              <a:t>的输出是</a:t>
            </a:r>
            <a:r>
              <a:rPr lang="en-US" altLang="zh-CN"/>
              <a:t>fd[0]</a:t>
            </a:r>
            <a:r>
              <a:rPr lang="zh-CN" altLang="en-US"/>
              <a:t>的输入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如果成功返回</a:t>
            </a:r>
            <a:r>
              <a:rPr lang="en-US" altLang="zh-CN"/>
              <a:t>0</a:t>
            </a:r>
            <a:r>
              <a:rPr lang="zh-CN" altLang="en-US"/>
              <a:t>，否则返回</a:t>
            </a:r>
            <a:r>
              <a:rPr lang="en-US" altLang="zh-CN"/>
              <a:t>-1</a:t>
            </a:r>
          </a:p>
        </p:txBody>
      </p:sp>
      <p:pic>
        <p:nvPicPr>
          <p:cNvPr id="172036" name="Picture 5" descr="c3f68b511aa9ce736bb6a1cb56e4b09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3276600" cy="1163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grpSp>
        <p:nvGrpSpPr>
          <p:cNvPr id="173059" name="Group 13"/>
          <p:cNvGrpSpPr>
            <a:grpSpLocks/>
          </p:cNvGrpSpPr>
          <p:nvPr/>
        </p:nvGrpSpPr>
        <p:grpSpPr bwMode="auto">
          <a:xfrm>
            <a:off x="1600200" y="1295400"/>
            <a:ext cx="1600200" cy="4648200"/>
            <a:chOff x="1008" y="816"/>
            <a:chExt cx="1008" cy="2928"/>
          </a:xfrm>
        </p:grpSpPr>
        <p:sp>
          <p:nvSpPr>
            <p:cNvPr id="173073" name="AutoShape 9"/>
            <p:cNvSpPr>
              <a:spLocks noChangeArrowheads="1"/>
            </p:cNvSpPr>
            <p:nvPr/>
          </p:nvSpPr>
          <p:spPr bwMode="auto">
            <a:xfrm>
              <a:off x="1008" y="1200"/>
              <a:ext cx="1008" cy="2208"/>
            </a:xfrm>
            <a:prstGeom prst="can">
              <a:avLst>
                <a:gd name="adj" fmla="val 54762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074" name="Text Box 10"/>
            <p:cNvSpPr txBox="1">
              <a:spLocks noChangeArrowheads="1"/>
            </p:cNvSpPr>
            <p:nvPr/>
          </p:nvSpPr>
          <p:spPr bwMode="auto">
            <a:xfrm>
              <a:off x="1248" y="3417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fd[0]</a:t>
              </a:r>
            </a:p>
          </p:txBody>
        </p:sp>
        <p:sp>
          <p:nvSpPr>
            <p:cNvPr id="173075" name="Text Box 11"/>
            <p:cNvSpPr txBox="1">
              <a:spLocks noChangeArrowheads="1"/>
            </p:cNvSpPr>
            <p:nvPr/>
          </p:nvSpPr>
          <p:spPr bwMode="auto">
            <a:xfrm>
              <a:off x="1200" y="816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b="1"/>
                <a:t>fd[1]</a:t>
              </a:r>
            </a:p>
          </p:txBody>
        </p:sp>
        <p:sp>
          <p:nvSpPr>
            <p:cNvPr id="173076" name="Line 12"/>
            <p:cNvSpPr>
              <a:spLocks noChangeShapeType="1"/>
            </p:cNvSpPr>
            <p:nvPr/>
          </p:nvSpPr>
          <p:spPr bwMode="auto">
            <a:xfrm>
              <a:off x="1536" y="1440"/>
              <a:ext cx="0" cy="1584"/>
            </a:xfrm>
            <a:prstGeom prst="line">
              <a:avLst/>
            </a:prstGeom>
            <a:noFill/>
            <a:ln w="603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3060" name="Text Box 19"/>
          <p:cNvSpPr txBox="1">
            <a:spLocks noChangeArrowheads="1"/>
          </p:cNvSpPr>
          <p:nvPr/>
        </p:nvSpPr>
        <p:spPr bwMode="auto">
          <a:xfrm>
            <a:off x="4343400" y="3179763"/>
            <a:ext cx="1260475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父进程</a:t>
            </a:r>
          </a:p>
        </p:txBody>
      </p:sp>
      <p:sp>
        <p:nvSpPr>
          <p:cNvPr id="173062" name="AutoShape 15"/>
          <p:cNvSpPr>
            <a:spLocks noChangeArrowheads="1"/>
          </p:cNvSpPr>
          <p:nvPr/>
        </p:nvSpPr>
        <p:spPr bwMode="auto">
          <a:xfrm>
            <a:off x="6019800" y="1905000"/>
            <a:ext cx="1600200" cy="3505200"/>
          </a:xfrm>
          <a:prstGeom prst="can">
            <a:avLst>
              <a:gd name="adj" fmla="val 54762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063" name="Line 18"/>
          <p:cNvSpPr>
            <a:spLocks noChangeShapeType="1"/>
          </p:cNvSpPr>
          <p:nvPr/>
        </p:nvSpPr>
        <p:spPr bwMode="auto">
          <a:xfrm>
            <a:off x="6705600" y="2286000"/>
            <a:ext cx="0" cy="2514600"/>
          </a:xfrm>
          <a:prstGeom prst="line">
            <a:avLst/>
          </a:prstGeom>
          <a:noFill/>
          <a:ln w="603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4" name="Text Box 20"/>
          <p:cNvSpPr txBox="1">
            <a:spLocks noChangeArrowheads="1"/>
          </p:cNvSpPr>
          <p:nvPr/>
        </p:nvSpPr>
        <p:spPr bwMode="auto">
          <a:xfrm>
            <a:off x="7726363" y="3200400"/>
            <a:ext cx="1260475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子进程</a:t>
            </a:r>
          </a:p>
        </p:txBody>
      </p:sp>
      <p:sp>
        <p:nvSpPr>
          <p:cNvPr id="173065" name="Freeform 21"/>
          <p:cNvSpPr>
            <a:spLocks/>
          </p:cNvSpPr>
          <p:nvPr/>
        </p:nvSpPr>
        <p:spPr bwMode="auto">
          <a:xfrm>
            <a:off x="4584700" y="1816100"/>
            <a:ext cx="1968500" cy="1308100"/>
          </a:xfrm>
          <a:custGeom>
            <a:avLst/>
            <a:gdLst>
              <a:gd name="T0" fmla="*/ 136 w 1240"/>
              <a:gd name="T1" fmla="*/ 824 h 824"/>
              <a:gd name="T2" fmla="*/ 184 w 1240"/>
              <a:gd name="T3" fmla="*/ 104 h 824"/>
              <a:gd name="T4" fmla="*/ 1240 w 1240"/>
              <a:gd name="T5" fmla="*/ 200 h 824"/>
              <a:gd name="T6" fmla="*/ 0 60000 65536"/>
              <a:gd name="T7" fmla="*/ 0 60000 65536"/>
              <a:gd name="T8" fmla="*/ 0 60000 65536"/>
              <a:gd name="T9" fmla="*/ 0 w 1240"/>
              <a:gd name="T10" fmla="*/ 0 h 824"/>
              <a:gd name="T11" fmla="*/ 1240 w 1240"/>
              <a:gd name="T12" fmla="*/ 824 h 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40" h="824">
                <a:moveTo>
                  <a:pt x="136" y="824"/>
                </a:moveTo>
                <a:cubicBezTo>
                  <a:pt x="68" y="516"/>
                  <a:pt x="0" y="208"/>
                  <a:pt x="184" y="104"/>
                </a:cubicBezTo>
                <a:cubicBezTo>
                  <a:pt x="368" y="0"/>
                  <a:pt x="1064" y="184"/>
                  <a:pt x="1240" y="20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6" name="Freeform 22"/>
          <p:cNvSpPr>
            <a:spLocks/>
          </p:cNvSpPr>
          <p:nvPr/>
        </p:nvSpPr>
        <p:spPr bwMode="auto">
          <a:xfrm rot="20323041">
            <a:off x="6969125" y="1457325"/>
            <a:ext cx="1295400" cy="1320800"/>
          </a:xfrm>
          <a:custGeom>
            <a:avLst/>
            <a:gdLst>
              <a:gd name="T0" fmla="*/ 530 w 960"/>
              <a:gd name="T1" fmla="*/ 459 h 1120"/>
              <a:gd name="T2" fmla="*/ 502 w 960"/>
              <a:gd name="T3" fmla="*/ 46 h 1120"/>
              <a:gd name="T4" fmla="*/ 0 w 960"/>
              <a:gd name="T5" fmla="*/ 183 h 1120"/>
              <a:gd name="T6" fmla="*/ 0 60000 65536"/>
              <a:gd name="T7" fmla="*/ 0 60000 65536"/>
              <a:gd name="T8" fmla="*/ 0 60000 65536"/>
              <a:gd name="T9" fmla="*/ 0 w 960"/>
              <a:gd name="T10" fmla="*/ 0 h 1120"/>
              <a:gd name="T11" fmla="*/ 960 w 960"/>
              <a:gd name="T12" fmla="*/ 1120 h 11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120">
                <a:moveTo>
                  <a:pt x="864" y="1120"/>
                </a:moveTo>
                <a:cubicBezTo>
                  <a:pt x="912" y="672"/>
                  <a:pt x="960" y="224"/>
                  <a:pt x="816" y="112"/>
                </a:cubicBezTo>
                <a:cubicBezTo>
                  <a:pt x="672" y="0"/>
                  <a:pt x="136" y="392"/>
                  <a:pt x="0" y="448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7" name="Freeform 23"/>
          <p:cNvSpPr>
            <a:spLocks/>
          </p:cNvSpPr>
          <p:nvPr/>
        </p:nvSpPr>
        <p:spPr bwMode="auto">
          <a:xfrm>
            <a:off x="4953000" y="3810000"/>
            <a:ext cx="1752600" cy="2324100"/>
          </a:xfrm>
          <a:custGeom>
            <a:avLst/>
            <a:gdLst>
              <a:gd name="T0" fmla="*/ 1104 w 1104"/>
              <a:gd name="T1" fmla="*/ 1008 h 1464"/>
              <a:gd name="T2" fmla="*/ 384 w 1104"/>
              <a:gd name="T3" fmla="*/ 1296 h 1464"/>
              <a:gd name="T4" fmla="*/ 0 w 1104"/>
              <a:gd name="T5" fmla="*/ 0 h 1464"/>
              <a:gd name="T6" fmla="*/ 0 60000 65536"/>
              <a:gd name="T7" fmla="*/ 0 60000 65536"/>
              <a:gd name="T8" fmla="*/ 0 60000 65536"/>
              <a:gd name="T9" fmla="*/ 0 w 1104"/>
              <a:gd name="T10" fmla="*/ 0 h 1464"/>
              <a:gd name="T11" fmla="*/ 1104 w 1104"/>
              <a:gd name="T12" fmla="*/ 1464 h 1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4" h="1464">
                <a:moveTo>
                  <a:pt x="1104" y="1008"/>
                </a:moveTo>
                <a:cubicBezTo>
                  <a:pt x="836" y="1236"/>
                  <a:pt x="568" y="1464"/>
                  <a:pt x="384" y="1296"/>
                </a:cubicBezTo>
                <a:cubicBezTo>
                  <a:pt x="200" y="1128"/>
                  <a:pt x="64" y="216"/>
                  <a:pt x="0" y="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8" name="Freeform 24"/>
          <p:cNvSpPr>
            <a:spLocks/>
          </p:cNvSpPr>
          <p:nvPr/>
        </p:nvSpPr>
        <p:spPr bwMode="auto">
          <a:xfrm>
            <a:off x="6781800" y="4343400"/>
            <a:ext cx="1600200" cy="1765300"/>
          </a:xfrm>
          <a:custGeom>
            <a:avLst/>
            <a:gdLst>
              <a:gd name="T0" fmla="*/ 0 w 960"/>
              <a:gd name="T1" fmla="*/ 507 h 1352"/>
              <a:gd name="T2" fmla="*/ 834 w 960"/>
              <a:gd name="T3" fmla="*/ 668 h 1352"/>
              <a:gd name="T4" fmla="*/ 1111 w 960"/>
              <a:gd name="T5" fmla="*/ 0 h 1352"/>
              <a:gd name="T6" fmla="*/ 0 60000 65536"/>
              <a:gd name="T7" fmla="*/ 0 60000 65536"/>
              <a:gd name="T8" fmla="*/ 0 60000 65536"/>
              <a:gd name="T9" fmla="*/ 0 w 960"/>
              <a:gd name="T10" fmla="*/ 0 h 1352"/>
              <a:gd name="T11" fmla="*/ 960 w 960"/>
              <a:gd name="T12" fmla="*/ 1352 h 1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352">
                <a:moveTo>
                  <a:pt x="0" y="912"/>
                </a:moveTo>
                <a:cubicBezTo>
                  <a:pt x="280" y="1132"/>
                  <a:pt x="560" y="1352"/>
                  <a:pt x="720" y="1200"/>
                </a:cubicBezTo>
                <a:cubicBezTo>
                  <a:pt x="880" y="1048"/>
                  <a:pt x="920" y="524"/>
                  <a:pt x="960" y="0"/>
                </a:cubicBezTo>
              </a:path>
            </a:pathLst>
          </a:custGeom>
          <a:noFill/>
          <a:ln w="603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069" name="Text Box 25"/>
          <p:cNvSpPr txBox="1">
            <a:spLocks noChangeArrowheads="1"/>
          </p:cNvSpPr>
          <p:nvPr/>
        </p:nvSpPr>
        <p:spPr bwMode="auto">
          <a:xfrm>
            <a:off x="4800600" y="2590800"/>
            <a:ext cx="957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fd[1]</a:t>
            </a:r>
          </a:p>
        </p:txBody>
      </p:sp>
      <p:sp>
        <p:nvSpPr>
          <p:cNvPr id="173070" name="Text Box 26"/>
          <p:cNvSpPr txBox="1">
            <a:spLocks noChangeArrowheads="1"/>
          </p:cNvSpPr>
          <p:nvPr/>
        </p:nvSpPr>
        <p:spPr bwMode="auto">
          <a:xfrm>
            <a:off x="5029200" y="36576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fd[0]</a:t>
            </a:r>
          </a:p>
        </p:txBody>
      </p:sp>
      <p:sp>
        <p:nvSpPr>
          <p:cNvPr id="173071" name="Text Box 27"/>
          <p:cNvSpPr txBox="1">
            <a:spLocks noChangeArrowheads="1"/>
          </p:cNvSpPr>
          <p:nvPr/>
        </p:nvSpPr>
        <p:spPr bwMode="auto">
          <a:xfrm>
            <a:off x="7696200" y="2590800"/>
            <a:ext cx="957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fd[1]</a:t>
            </a:r>
          </a:p>
        </p:txBody>
      </p:sp>
      <p:sp>
        <p:nvSpPr>
          <p:cNvPr id="173072" name="Text Box 28"/>
          <p:cNvSpPr txBox="1">
            <a:spLocks noChangeArrowheads="1"/>
          </p:cNvSpPr>
          <p:nvPr/>
        </p:nvSpPr>
        <p:spPr bwMode="auto">
          <a:xfrm>
            <a:off x="7620000" y="38100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0000"/>
                </a:solidFill>
              </a:rPr>
              <a:t>fd[0]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6" grpId="0" animBg="1"/>
      <p:bldP spid="17306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2.8 </a:t>
            </a:r>
            <a:r>
              <a:rPr lang="zh-CN" altLang="en-US"/>
              <a:t>进程间通信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练习：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练习</a:t>
            </a:r>
            <a:r>
              <a:rPr lang="en-US" altLang="zh-CN" dirty="0"/>
              <a:t>Linux</a:t>
            </a:r>
            <a:r>
              <a:rPr lang="zh-CN" altLang="en-US" dirty="0"/>
              <a:t>下管道通信编程</a:t>
            </a:r>
          </a:p>
          <a:p>
            <a:pPr lvl="2" eaLnBrk="1" hangingPunct="1"/>
            <a:r>
              <a:rPr lang="zh-CN" altLang="en-US" dirty="0"/>
              <a:t>父进程创建一个子进程</a:t>
            </a:r>
          </a:p>
          <a:p>
            <a:pPr lvl="2" eaLnBrk="1" hangingPunct="1"/>
            <a:r>
              <a:rPr lang="zh-CN" altLang="en-US" dirty="0"/>
              <a:t>父进程负责读用户终端输入，并写入管道</a:t>
            </a:r>
          </a:p>
          <a:p>
            <a:pPr lvl="2" eaLnBrk="1" hangingPunct="1"/>
            <a:r>
              <a:rPr lang="zh-CN" altLang="en-US" dirty="0"/>
              <a:t>子进程从管道接收字符流写入另一个文件</a:t>
            </a:r>
          </a:p>
          <a:p>
            <a:pPr eaLnBrk="1" hangingPunct="1"/>
            <a:r>
              <a:rPr lang="zh-CN" altLang="en-US" dirty="0"/>
              <a:t>参考：</a:t>
            </a:r>
          </a:p>
          <a:p>
            <a:pPr lvl="1" eaLnBrk="1" hangingPunct="1"/>
            <a:r>
              <a:rPr lang="en-US" altLang="zh-CN" dirty="0"/>
              <a:t>《Unix</a:t>
            </a:r>
            <a:r>
              <a:rPr lang="zh-CN" altLang="en-US" dirty="0"/>
              <a:t>环境高级编程</a:t>
            </a:r>
            <a:r>
              <a:rPr lang="en-US" altLang="zh-CN" dirty="0"/>
              <a:t>》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5107" name="Picture 1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76400"/>
            <a:ext cx="2286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733800" y="2667000"/>
            <a:ext cx="685800" cy="838200"/>
            <a:chOff x="2256" y="1920"/>
            <a:chExt cx="432" cy="528"/>
          </a:xfrm>
        </p:grpSpPr>
        <p:pic>
          <p:nvPicPr>
            <p:cNvPr id="175115" name="Picture 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20"/>
              <a:ext cx="432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6" name="Text Box 6"/>
            <p:cNvSpPr txBox="1">
              <a:spLocks noChangeArrowheads="1"/>
            </p:cNvSpPr>
            <p:nvPr/>
          </p:nvSpPr>
          <p:spPr bwMode="auto">
            <a:xfrm>
              <a:off x="2369" y="20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1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657600"/>
            <a:ext cx="685800" cy="838200"/>
            <a:chOff x="2256" y="1920"/>
            <a:chExt cx="432" cy="528"/>
          </a:xfrm>
        </p:grpSpPr>
        <p:pic>
          <p:nvPicPr>
            <p:cNvPr id="175113" name="Picture 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20"/>
              <a:ext cx="432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4" name="Text Box 10"/>
            <p:cNvSpPr txBox="1">
              <a:spLocks noChangeArrowheads="1"/>
            </p:cNvSpPr>
            <p:nvPr/>
          </p:nvSpPr>
          <p:spPr bwMode="auto">
            <a:xfrm>
              <a:off x="2369" y="204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2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895600" y="4800600"/>
            <a:ext cx="762000" cy="815975"/>
            <a:chOff x="1824" y="3024"/>
            <a:chExt cx="480" cy="514"/>
          </a:xfrm>
        </p:grpSpPr>
        <p:pic>
          <p:nvPicPr>
            <p:cNvPr id="175111" name="Picture 16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024"/>
              <a:ext cx="480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112" name="Text Box 12"/>
            <p:cNvSpPr txBox="1">
              <a:spLocks noChangeArrowheads="1"/>
            </p:cNvSpPr>
            <p:nvPr/>
          </p:nvSpPr>
          <p:spPr bwMode="auto">
            <a:xfrm>
              <a:off x="1937" y="31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FFCC"/>
                  </a:solidFill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1505 C -0.10347 -0.0669 -0.15694 -0.11875 -0.13333 -0.1706 C -0.10972 -0.22245 0.05417 -0.30023 0.09167 -0.32616 " pathEditMode="relative" ptsTypes="a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4167 -0.1333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多阻塞队列</a:t>
            </a:r>
            <a:r>
              <a:rPr lang="en-US" altLang="zh-CN"/>
              <a:t>:</a:t>
            </a:r>
          </a:p>
        </p:txBody>
      </p:sp>
      <p:pic>
        <p:nvPicPr>
          <p:cNvPr id="28675" name="Picture 3" descr="3_7b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4475" y="990600"/>
            <a:ext cx="6029325" cy="5010150"/>
          </a:xfrm>
          <a:noFill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/>
              <a:t>进程调度的基本概念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zh-CN" altLang="en-US">
                <a:latin typeface="楷体" pitchFamily="49" charset="-122"/>
              </a:rPr>
              <a:t>分配处理机的任务是由进程调度程序完成的。 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>
                <a:latin typeface="楷体" pitchFamily="49" charset="-122"/>
              </a:rPr>
              <a:t>由于处理机是最重要的计算机资源，提高处理机的利用率及改善系统性能（吞吐量、响应时间），在很大程度上取决于进程调度性能的好坏。 </a:t>
            </a:r>
          </a:p>
          <a:p>
            <a:pPr eaLnBrk="1" hangingPunct="1"/>
            <a:endParaRPr lang="en-US" altLang="zh-CN">
              <a:latin typeface="楷体" pitchFamily="49" charset="-122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77155" name="Rectangle 4"/>
          <p:cNvSpPr>
            <a:spLocks noChangeArrowheads="1"/>
          </p:cNvSpPr>
          <p:nvPr/>
        </p:nvSpPr>
        <p:spPr bwMode="auto">
          <a:xfrm>
            <a:off x="152400" y="1143000"/>
            <a:ext cx="87630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．长程调度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用于决定把外存上处于后备队列中的哪些作业调入内存，并为它们创建进程、分配必要的资源，然后，再将新创建的进程排在就绪队列上，准备执行 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通常也被称为作业调度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990600" y="1981200"/>
            <a:ext cx="3886200" cy="9144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4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7920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5" name="Rectangle 7"/>
          <p:cNvSpPr>
            <a:spLocks noChangeArrowheads="1"/>
          </p:cNvSpPr>
          <p:nvPr/>
        </p:nvSpPr>
        <p:spPr bwMode="auto">
          <a:xfrm>
            <a:off x="1981200" y="914400"/>
            <a:ext cx="1143000" cy="19812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179205" name="AutoShape 8"/>
          <p:cNvSpPr>
            <a:spLocks noChangeArrowheads="1"/>
          </p:cNvSpPr>
          <p:nvPr/>
        </p:nvSpPr>
        <p:spPr bwMode="auto">
          <a:xfrm>
            <a:off x="1219200" y="3124200"/>
            <a:ext cx="1600200" cy="914400"/>
          </a:xfrm>
          <a:prstGeom prst="wedgeRoundRectCallout">
            <a:avLst>
              <a:gd name="adj1" fmla="val 144347"/>
              <a:gd name="adj2" fmla="val -12222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/>
              <a:t>接纳多少取决于就绪队列长度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152400" y="1143000"/>
            <a:ext cx="8991600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2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．中程调度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称为中级调度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引入中程调度的主要目的，是为了提高内存利用率和系统吞吐量。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6948" name="Rectangle 4"/>
          <p:cNvSpPr>
            <a:spLocks noChangeArrowheads="1"/>
          </p:cNvSpPr>
          <p:nvPr/>
        </p:nvSpPr>
        <p:spPr bwMode="auto">
          <a:xfrm>
            <a:off x="2286000" y="3048000"/>
            <a:ext cx="1295400" cy="28956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6477000" y="3352800"/>
            <a:ext cx="1295400" cy="19812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468997" name="Rectangle 5"/>
          <p:cNvSpPr>
            <a:spLocks noChangeArrowheads="1"/>
          </p:cNvSpPr>
          <p:nvPr/>
        </p:nvSpPr>
        <p:spPr bwMode="auto">
          <a:xfrm>
            <a:off x="3429000" y="2514600"/>
            <a:ext cx="1295400" cy="685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996" grpId="0" animBg="1"/>
      <p:bldP spid="46899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152400" y="1143000"/>
            <a:ext cx="89916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200" b="1">
                <a:latin typeface="黑体" pitchFamily="49" charset="-122"/>
                <a:ea typeface="黑体" pitchFamily="49" charset="-122"/>
              </a:rPr>
              <a:t>3</a:t>
            </a: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．短程调度 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2800" b="1">
                <a:latin typeface="Times New Roman" pitchFamily="18" charset="0"/>
              </a:rPr>
              <a:t>称为进程调度。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 b="1">
                <a:latin typeface="Times New Roman" pitchFamily="18" charset="0"/>
              </a:rPr>
              <a:t>  用来决定就绪队列中的哪个进程应获得处理机，然 后再由分派程序把处理机分配给该进程的具体操作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43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80010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2613" name="Rectangle 5"/>
          <p:cNvSpPr>
            <a:spLocks noChangeArrowheads="1"/>
          </p:cNvSpPr>
          <p:nvPr/>
        </p:nvSpPr>
        <p:spPr bwMode="auto">
          <a:xfrm>
            <a:off x="4343400" y="3276600"/>
            <a:ext cx="1219200" cy="9144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46" name="Rectangle 6"/>
          <p:cNvSpPr>
            <a:spLocks noChangeArrowheads="1"/>
          </p:cNvSpPr>
          <p:nvPr/>
        </p:nvSpPr>
        <p:spPr bwMode="auto">
          <a:xfrm>
            <a:off x="5334000" y="1676400"/>
            <a:ext cx="1295400" cy="685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610360" y="1531080"/>
              <a:ext cx="5159160" cy="3300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8480" y="1517760"/>
                <a:ext cx="5183280" cy="332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进程的状态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2590800"/>
          </a:xfrm>
        </p:spPr>
        <p:txBody>
          <a:bodyPr/>
          <a:lstStyle/>
          <a:p>
            <a:pPr algn="just" eaLnBrk="1" hangingPunct="1"/>
            <a:r>
              <a:rPr lang="en-US" altLang="zh-CN">
                <a:solidFill>
                  <a:schemeClr val="accent2"/>
                </a:solidFill>
              </a:rPr>
              <a:t>New</a:t>
            </a:r>
            <a:r>
              <a:rPr lang="zh-CN" altLang="en-US">
                <a:solidFill>
                  <a:schemeClr val="accent2"/>
                </a:solidFill>
              </a:rPr>
              <a:t>：</a:t>
            </a:r>
            <a:r>
              <a:rPr lang="zh-CN" altLang="en-US"/>
              <a:t>进程已经创建，但未被</a:t>
            </a:r>
            <a:r>
              <a:rPr lang="en-US" altLang="zh-CN"/>
              <a:t>OS</a:t>
            </a:r>
            <a:r>
              <a:rPr lang="zh-CN" altLang="en-US"/>
              <a:t>接纳为可执行进程，并且程序还在辅存，</a:t>
            </a:r>
            <a:r>
              <a:rPr lang="en-US" altLang="zh-CN"/>
              <a:t>PCB</a:t>
            </a:r>
            <a:r>
              <a:rPr lang="zh-CN" altLang="en-US"/>
              <a:t>在内存</a:t>
            </a:r>
          </a:p>
          <a:p>
            <a:pPr algn="just" eaLnBrk="1" hangingPunct="1"/>
            <a:r>
              <a:rPr lang="en-US" altLang="zh-CN">
                <a:solidFill>
                  <a:schemeClr val="accent2"/>
                </a:solidFill>
              </a:rPr>
              <a:t>Exit</a:t>
            </a:r>
            <a:r>
              <a:rPr lang="zh-CN" altLang="en-US">
                <a:solidFill>
                  <a:schemeClr val="accent2"/>
                </a:solidFill>
              </a:rPr>
              <a:t>：</a:t>
            </a:r>
            <a:r>
              <a:rPr lang="zh-CN" altLang="en-US"/>
              <a:t>因停止或取消，被</a:t>
            </a:r>
            <a:r>
              <a:rPr lang="en-US" altLang="zh-CN"/>
              <a:t>OS</a:t>
            </a:r>
            <a:r>
              <a:rPr lang="zh-CN" altLang="en-US"/>
              <a:t>从执行状态释放 </a:t>
            </a:r>
          </a:p>
        </p:txBody>
      </p:sp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8153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grpSp>
        <p:nvGrpSpPr>
          <p:cNvPr id="186371" name="Group 6"/>
          <p:cNvGrpSpPr>
            <a:grpSpLocks/>
          </p:cNvGrpSpPr>
          <p:nvPr/>
        </p:nvGrpSpPr>
        <p:grpSpPr bwMode="auto">
          <a:xfrm>
            <a:off x="685800" y="1752600"/>
            <a:ext cx="7010400" cy="3343275"/>
            <a:chOff x="480" y="1110"/>
            <a:chExt cx="4416" cy="2106"/>
          </a:xfrm>
        </p:grpSpPr>
        <p:pic>
          <p:nvPicPr>
            <p:cNvPr id="1863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684"/>
              <a:ext cx="4176" cy="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37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10"/>
              <a:ext cx="4416" cy="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调度的目标：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1</a:t>
            </a:r>
            <a:r>
              <a:rPr lang="zh-CN" altLang="en-US">
                <a:latin typeface="楷体" pitchFamily="49" charset="-122"/>
              </a:rPr>
              <a:t>、提高处理机的利用率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2</a:t>
            </a:r>
            <a:r>
              <a:rPr lang="zh-CN" altLang="en-US">
                <a:latin typeface="楷体" pitchFamily="49" charset="-122"/>
              </a:rPr>
              <a:t>、提高系统吞吐量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3</a:t>
            </a:r>
            <a:r>
              <a:rPr lang="zh-CN" altLang="en-US">
                <a:latin typeface="楷体" pitchFamily="49" charset="-122"/>
              </a:rPr>
              <a:t>、尽量减少进程的响应时间</a:t>
            </a:r>
          </a:p>
          <a:p>
            <a:pPr lvl="1" eaLnBrk="1" hangingPunct="1">
              <a:buFontTx/>
              <a:buNone/>
            </a:pPr>
            <a:r>
              <a:rPr lang="en-US" altLang="zh-CN">
                <a:latin typeface="楷体" pitchFamily="49" charset="-122"/>
              </a:rPr>
              <a:t>4</a:t>
            </a:r>
            <a:r>
              <a:rPr lang="zh-CN" altLang="en-US">
                <a:latin typeface="楷体" pitchFamily="49" charset="-122"/>
              </a:rPr>
              <a:t>、防止进程长期得不到运行</a:t>
            </a:r>
          </a:p>
          <a:p>
            <a:pPr eaLnBrk="1" hangingPunct="1"/>
            <a:r>
              <a:rPr lang="zh-CN" altLang="en-US"/>
              <a:t>调度的原则：满足用户的需要和系统的需要。</a:t>
            </a:r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44196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ea typeface="黑体" pitchFamily="49" charset="-122"/>
              </a:rPr>
              <a:t>面向用户的准则：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周转时间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响应时间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截止时间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公平性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优先权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6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（</a:t>
            </a:r>
            <a:r>
              <a:rPr lang="en-US" altLang="zh-CN" b="1">
                <a:solidFill>
                  <a:srgbClr val="0000CC"/>
                </a:solidFill>
              </a:rPr>
              <a:t>1</a:t>
            </a:r>
            <a:r>
              <a:rPr lang="zh-CN" altLang="en-US" b="1">
                <a:solidFill>
                  <a:srgbClr val="0000CC"/>
                </a:solidFill>
              </a:rPr>
              <a:t>）周转时间短</a:t>
            </a:r>
            <a:r>
              <a:rPr lang="zh-CN" altLang="en-US"/>
              <a:t>。</a:t>
            </a:r>
          </a:p>
          <a:p>
            <a:pPr algn="just" eaLnBrk="1" hangingPunct="1">
              <a:buFontTx/>
              <a:buNone/>
            </a:pPr>
            <a:r>
              <a:rPr lang="zh-CN" altLang="en-US"/>
              <a:t>     从作业被提交给系统开始，到作业完成为止的这段时间间隔（称为作业周转时间）。</a:t>
            </a:r>
          </a:p>
          <a:p>
            <a:pPr algn="just" eaLnBrk="1" hangingPunct="1">
              <a:buFontTx/>
              <a:buNone/>
            </a:pPr>
            <a:endParaRPr lang="en-US" altLang="zh-CN"/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0" y="3214688"/>
            <a:ext cx="868680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作业在外存后备队列上等待调度的时间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进程在就绪队列上等待进程调度的时间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进程在</a:t>
            </a:r>
            <a:r>
              <a:rPr lang="en-US" altLang="zh-CN" sz="3200">
                <a:ea typeface="楷体" pitchFamily="49" charset="-122"/>
              </a:rPr>
              <a:t>CPU</a:t>
            </a:r>
            <a:r>
              <a:rPr lang="zh-CN" altLang="en-US" sz="3200">
                <a:ea typeface="楷体" pitchFamily="49" charset="-122"/>
              </a:rPr>
              <a:t>上执行的时间</a:t>
            </a:r>
          </a:p>
          <a:p>
            <a:pPr marL="609600" indent="-609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>
                <a:ea typeface="楷体" pitchFamily="49" charset="-122"/>
              </a:rPr>
              <a:t>进程等待</a:t>
            </a:r>
            <a:r>
              <a:rPr lang="en-US" altLang="zh-CN" sz="3200">
                <a:ea typeface="楷体" pitchFamily="49" charset="-122"/>
              </a:rPr>
              <a:t>I</a:t>
            </a:r>
            <a:r>
              <a:rPr lang="zh-CN" altLang="en-US" sz="3200">
                <a:ea typeface="楷体" pitchFamily="49" charset="-122"/>
              </a:rPr>
              <a:t>／</a:t>
            </a:r>
            <a:r>
              <a:rPr lang="en-US" altLang="zh-CN" sz="3200">
                <a:ea typeface="楷体" pitchFamily="49" charset="-122"/>
              </a:rPr>
              <a:t>O</a:t>
            </a:r>
            <a:r>
              <a:rPr lang="zh-CN" altLang="en-US" sz="3200">
                <a:ea typeface="楷体" pitchFamily="49" charset="-122"/>
              </a:rPr>
              <a:t>操作完成的时间。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0467" name="Rectangle 4"/>
          <p:cNvSpPr>
            <a:spLocks noChangeArrowheads="1"/>
          </p:cNvSpPr>
          <p:nvPr/>
        </p:nvSpPr>
        <p:spPr bwMode="auto">
          <a:xfrm>
            <a:off x="838200" y="1828800"/>
            <a:ext cx="7239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zh-CN" altLang="en-US" sz="3200" b="1">
                <a:ea typeface="黑体" pitchFamily="49" charset="-122"/>
              </a:rPr>
              <a:t>平均周转时间描述为</a:t>
            </a:r>
            <a:r>
              <a:rPr lang="zh-CN" altLang="en-US" sz="4400" b="1">
                <a:ea typeface="黑体" pitchFamily="49" charset="-122"/>
              </a:rPr>
              <a:t>： </a:t>
            </a:r>
          </a:p>
        </p:txBody>
      </p:sp>
      <p:sp>
        <p:nvSpPr>
          <p:cNvPr id="190468" name="Rectangle 6"/>
          <p:cNvSpPr>
            <a:spLocks noChangeArrowheads="1"/>
          </p:cNvSpPr>
          <p:nvPr/>
        </p:nvSpPr>
        <p:spPr bwMode="auto">
          <a:xfrm>
            <a:off x="1752600" y="38862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latin typeface="黑体" pitchFamily="49" charset="-122"/>
                <a:ea typeface="黑体" pitchFamily="49" charset="-122"/>
              </a:rPr>
              <a:t>平均带权周转时间则可表示为： </a:t>
            </a:r>
          </a:p>
        </p:txBody>
      </p:sp>
      <p:pic>
        <p:nvPicPr>
          <p:cNvPr id="19046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800"/>
            <a:ext cx="35052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19625"/>
            <a:ext cx="39624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响应时间快</a:t>
            </a:r>
          </a:p>
          <a:p>
            <a:pPr algn="just" eaLnBrk="1" hangingPunct="1">
              <a:buFontTx/>
              <a:buNone/>
            </a:pPr>
            <a:r>
              <a:rPr lang="zh-CN" altLang="en-US"/>
              <a:t>      从用户通过键盘提交一个请求开始，直至系统首次产生响应为止的时间。</a:t>
            </a:r>
          </a:p>
          <a:p>
            <a:pPr algn="just"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	响应时间包括三部分时间</a:t>
            </a:r>
            <a:r>
              <a:rPr lang="zh-CN" altLang="en-US"/>
              <a:t>：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①从键盘输入的请求信息传送到处理机的时间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②处理机对请求信息进行处理的时间。</a:t>
            </a:r>
          </a:p>
          <a:p>
            <a:pPr lvl="1" algn="just" eaLnBrk="1" hangingPunct="1">
              <a:buClrTx/>
              <a:buFontTx/>
              <a:buNone/>
            </a:pPr>
            <a:r>
              <a:rPr lang="zh-CN" altLang="en-US"/>
              <a:t>③将所形成的响应信息回送到终端显示器的时间。</a:t>
            </a:r>
          </a:p>
          <a:p>
            <a:pPr eaLnBrk="1" hangingPunct="1"/>
            <a:endParaRPr lang="en-US" altLang="zh-CN" b="1">
              <a:solidFill>
                <a:srgbClr val="0000CC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251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截止时间</a:t>
            </a:r>
          </a:p>
          <a:p>
            <a:pPr eaLnBrk="1" hangingPunct="1">
              <a:buFontTx/>
              <a:buNone/>
            </a:pPr>
            <a:r>
              <a:rPr lang="zh-CN" altLang="en-US" b="1">
                <a:solidFill>
                  <a:srgbClr val="0000CC"/>
                </a:solidFill>
              </a:rPr>
              <a:t>	</a:t>
            </a:r>
            <a:r>
              <a:rPr lang="zh-CN" altLang="en-US" b="1"/>
              <a:t>某任务必须开始执行的最迟时间，或必须完成的最迟时间</a:t>
            </a:r>
          </a:p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公平性</a:t>
            </a:r>
          </a:p>
          <a:p>
            <a:pPr eaLnBrk="1" hangingPunct="1">
              <a:buFontTx/>
              <a:buNone/>
            </a:pPr>
            <a:r>
              <a:rPr lang="zh-CN" altLang="en-US" b="1"/>
              <a:t>     各进程在系统中都能平等的得到运行</a:t>
            </a:r>
          </a:p>
          <a:p>
            <a:pPr eaLnBrk="1" hangingPunct="1"/>
            <a:r>
              <a:rPr lang="zh-CN" altLang="en-US" b="1">
                <a:solidFill>
                  <a:srgbClr val="0000CC"/>
                </a:solidFill>
              </a:rPr>
              <a:t>优先权准则</a:t>
            </a:r>
          </a:p>
          <a:p>
            <a:pPr eaLnBrk="1" hangingPunct="1">
              <a:buFontTx/>
              <a:buNone/>
            </a:pPr>
            <a:r>
              <a:rPr lang="zh-CN" altLang="en-US" b="1"/>
              <a:t>	让某些紧急的作业能得到及时处理。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1388"/>
            <a:ext cx="9144000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2903538" y="5943600"/>
            <a:ext cx="30400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660033"/>
                </a:solidFill>
                <a:ea typeface="黑体" pitchFamily="49" charset="-122"/>
              </a:rPr>
              <a:t>优先级排队模型</a:t>
            </a:r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2209800" y="990600"/>
            <a:ext cx="2743200" cy="3352800"/>
          </a:xfrm>
          <a:prstGeom prst="rect">
            <a:avLst/>
          </a:prstGeom>
          <a:noFill/>
          <a:ln w="476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5181600" cy="36576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>
                <a:ea typeface="黑体" pitchFamily="49" charset="-122"/>
              </a:rPr>
              <a:t> </a:t>
            </a:r>
            <a:r>
              <a:rPr lang="zh-CN" altLang="en-US" b="1">
                <a:ea typeface="黑体" pitchFamily="49" charset="-122"/>
              </a:rPr>
              <a:t>面向系统的准则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系统吞吐量高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处理机利用率好</a:t>
            </a:r>
          </a:p>
          <a:p>
            <a:pPr eaLnBrk="1" hangingPunct="1"/>
            <a:r>
              <a:rPr lang="zh-CN" altLang="en-US" b="1">
                <a:ea typeface="黑体" pitchFamily="49" charset="-122"/>
              </a:rPr>
              <a:t>各类资源的平衡利用</a:t>
            </a:r>
          </a:p>
        </p:txBody>
      </p:sp>
      <p:sp>
        <p:nvSpPr>
          <p:cNvPr id="444421" name="AutoShape 5"/>
          <p:cNvSpPr>
            <a:spLocks noChangeArrowheads="1"/>
          </p:cNvSpPr>
          <p:nvPr/>
        </p:nvSpPr>
        <p:spPr bwMode="auto">
          <a:xfrm>
            <a:off x="4876800" y="990600"/>
            <a:ext cx="2514600" cy="2362200"/>
          </a:xfrm>
          <a:prstGeom prst="wedgeRoundRectCallout">
            <a:avLst>
              <a:gd name="adj1" fmla="val -79546"/>
              <a:gd name="adj2" fmla="val 2556"/>
              <a:gd name="adj3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3200" b="1">
                <a:ea typeface="楷体" pitchFamily="49" charset="-122"/>
              </a:rPr>
              <a:t>指在单位时间内，系统所完成的作业数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4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4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4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1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b="1" dirty="0"/>
              <a:t>进程调度可采用下述两种调度方式。</a:t>
            </a:r>
          </a:p>
          <a:p>
            <a:pPr algn="just" eaLnBrk="1" hangingPunct="1">
              <a:buFontTx/>
              <a:buNone/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）非剥夺（非抢占）方式（</a:t>
            </a:r>
            <a:r>
              <a:rPr lang="en-US" altLang="zh-CN" b="1" dirty="0"/>
              <a:t>Non-preemptive</a:t>
            </a:r>
            <a:r>
              <a:rPr lang="zh-CN" altLang="en-US" b="1" dirty="0"/>
              <a:t>）</a:t>
            </a:r>
          </a:p>
          <a:p>
            <a:pPr algn="just" eaLnBrk="1" hangingPunct="1">
              <a:buFontTx/>
              <a:buNone/>
            </a:pPr>
            <a:r>
              <a:rPr lang="zh-CN" altLang="en-US" b="1" dirty="0"/>
              <a:t>      在采用这种调度方式时，一旦把处理机分配给某进程后，便让该进程一直执行，直至该进程完成或发生某事件而被阻塞时，才再把处理机分配给其他进程，决不允许某进程抢占已经分配出去的处理机。</a:t>
            </a:r>
          </a:p>
        </p:txBody>
      </p:sp>
      <p:sp>
        <p:nvSpPr>
          <p:cNvPr id="1955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863" y="144463"/>
            <a:ext cx="8493125" cy="914400"/>
          </a:xfrm>
        </p:spPr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进程的挂起状态</a:t>
            </a:r>
            <a:endParaRPr lang="zh-CN" altLang="en-US" sz="32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133600"/>
            <a:ext cx="7772400" cy="2895600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CN" altLang="en-US" sz="3600" b="1">
                <a:solidFill>
                  <a:srgbClr val="0000CC"/>
                </a:solidFill>
              </a:rPr>
              <a:t>挂起状态</a:t>
            </a:r>
            <a:r>
              <a:rPr lang="en-US" altLang="zh-CN" sz="3600" b="1"/>
              <a:t>:</a:t>
            </a:r>
          </a:p>
          <a:p>
            <a:pPr marL="0" indent="0" algn="just" eaLnBrk="1" hangingPunct="1">
              <a:buFontTx/>
              <a:buNone/>
            </a:pPr>
            <a:r>
              <a:rPr lang="zh-CN" altLang="en-US" sz="3600" b="1"/>
              <a:t>使执行的进程暂停执行</a:t>
            </a:r>
            <a:r>
              <a:rPr lang="en-US" altLang="zh-CN" sz="3600" b="1"/>
              <a:t>,</a:t>
            </a:r>
            <a:r>
              <a:rPr lang="zh-CN" altLang="en-US" sz="3600" b="1"/>
              <a:t>静止下来</a:t>
            </a:r>
            <a:r>
              <a:rPr lang="en-US" altLang="zh-CN" sz="3600" b="1"/>
              <a:t>,</a:t>
            </a:r>
            <a:r>
              <a:rPr lang="zh-CN" altLang="en-US" sz="3600" b="1"/>
              <a:t>我们把这种静止状态称为挂起状态。</a:t>
            </a:r>
          </a:p>
          <a:p>
            <a:pPr marL="0" indent="0" algn="just" eaLnBrk="1" hangingPunct="1">
              <a:buFontTx/>
              <a:buNone/>
            </a:pPr>
            <a:endParaRPr lang="en-US" altLang="zh-CN" sz="3600" b="1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b="1"/>
              <a:t>进程调度可采用下述两种调度方式。</a:t>
            </a:r>
          </a:p>
          <a:p>
            <a:pPr algn="just" eaLnBrk="1" hangingPunct="1">
              <a:buFontTx/>
              <a:buNone/>
            </a:pPr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）剥夺（抢占）方式（</a:t>
            </a:r>
            <a:r>
              <a:rPr lang="en-US" altLang="zh-CN" sz="2400" b="1"/>
              <a:t>Preemptive</a:t>
            </a:r>
            <a:r>
              <a:rPr lang="zh-CN" altLang="en-US" b="1"/>
              <a:t>）</a:t>
            </a:r>
          </a:p>
          <a:p>
            <a:pPr algn="just" eaLnBrk="1" hangingPunct="1">
              <a:buFontTx/>
              <a:buNone/>
            </a:pPr>
            <a:r>
              <a:rPr lang="zh-CN" altLang="en-US" b="1"/>
              <a:t>      允许调度程序根据某种原则，去暂停某个正在执行的进程，将已分配给该进程的处理机重新分配给另一进程。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6781800" cy="5105400"/>
          </a:xfrm>
        </p:spPr>
        <p:txBody>
          <a:bodyPr/>
          <a:lstStyle/>
          <a:p>
            <a:pPr algn="just" eaLnBrk="1" hangingPunct="1"/>
            <a:r>
              <a:rPr lang="zh-CN" altLang="en-US" sz="3600" b="1">
                <a:solidFill>
                  <a:srgbClr val="0000CC"/>
                </a:solidFill>
              </a:rPr>
              <a:t>剥夺的原则</a:t>
            </a:r>
            <a:r>
              <a:rPr lang="zh-CN" altLang="en-US" sz="3600" b="1"/>
              <a:t>：</a:t>
            </a:r>
          </a:p>
          <a:p>
            <a:pPr lvl="1" eaLnBrk="1" hangingPunct="1">
              <a:buClrTx/>
            </a:pPr>
            <a:r>
              <a:rPr lang="zh-CN" altLang="en-US" sz="3200" b="1"/>
              <a:t>优先权原则。 </a:t>
            </a:r>
          </a:p>
          <a:p>
            <a:pPr lvl="1" eaLnBrk="1" hangingPunct="1">
              <a:buClrTx/>
            </a:pPr>
            <a:r>
              <a:rPr lang="zh-CN" altLang="en-US" sz="3200" b="1"/>
              <a:t>短作业（进程）优先原则。 </a:t>
            </a:r>
          </a:p>
          <a:p>
            <a:pPr lvl="1" eaLnBrk="1" hangingPunct="1">
              <a:buClrTx/>
            </a:pPr>
            <a:r>
              <a:rPr lang="zh-CN" altLang="en-US" sz="3200" b="1"/>
              <a:t>时间片原则。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600" b="1">
                <a:ea typeface="黑体" pitchFamily="49" charset="-122"/>
              </a:rPr>
              <a:t>调度算法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FCFS (First-Come-First-Served) </a:t>
            </a:r>
            <a:r>
              <a:rPr lang="zh-CN" altLang="en-US" sz="2600" b="1">
                <a:ea typeface="黑体" pitchFamily="49" charset="-122"/>
              </a:rPr>
              <a:t>先来先服务</a:t>
            </a:r>
          </a:p>
          <a:p>
            <a:pPr lvl="1" eaLnBrk="1" hangingPunct="1"/>
            <a:r>
              <a:rPr lang="zh-CN" altLang="en-US" sz="2600" b="1">
                <a:ea typeface="黑体" pitchFamily="49" charset="-122"/>
              </a:rPr>
              <a:t>通常也被称为</a:t>
            </a:r>
            <a:r>
              <a:rPr lang="en-US" altLang="zh-CN" sz="2600" b="1">
                <a:ea typeface="黑体" pitchFamily="49" charset="-122"/>
              </a:rPr>
              <a:t>FIFO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RR </a:t>
            </a:r>
            <a:r>
              <a:rPr lang="zh-CN" altLang="en-US" sz="2600" b="1">
                <a:ea typeface="黑体" pitchFamily="49" charset="-122"/>
              </a:rPr>
              <a:t>（</a:t>
            </a:r>
            <a:r>
              <a:rPr lang="en-US" altLang="zh-CN" sz="2600" b="1">
                <a:ea typeface="黑体" pitchFamily="49" charset="-122"/>
              </a:rPr>
              <a:t>Round-Robin</a:t>
            </a:r>
            <a:r>
              <a:rPr lang="zh-CN" altLang="en-US" sz="2600" b="1">
                <a:ea typeface="黑体" pitchFamily="49" charset="-122"/>
              </a:rPr>
              <a:t>）时间片轮转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SPN (Shortest Process Next) </a:t>
            </a:r>
            <a:r>
              <a:rPr lang="zh-CN" altLang="en-US" sz="2600" b="1">
                <a:ea typeface="黑体" pitchFamily="49" charset="-122"/>
              </a:rPr>
              <a:t>短进程优先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SRT (Shortest Remaining Time) </a:t>
            </a:r>
            <a:r>
              <a:rPr lang="zh-CN" altLang="en-US" sz="2600" b="1">
                <a:ea typeface="黑体" pitchFamily="49" charset="-122"/>
              </a:rPr>
              <a:t>最短剩余时间优先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HRRN (Highest Response Ratio Next) </a:t>
            </a:r>
            <a:r>
              <a:rPr lang="zh-CN" altLang="en-US" sz="2600" b="1">
                <a:ea typeface="黑体" pitchFamily="49" charset="-122"/>
              </a:rPr>
              <a:t>高响应比优先</a:t>
            </a:r>
          </a:p>
          <a:p>
            <a:pPr eaLnBrk="1" hangingPunct="1"/>
            <a:r>
              <a:rPr lang="en-US" altLang="zh-CN" sz="2600" b="1">
                <a:ea typeface="黑体" pitchFamily="49" charset="-122"/>
              </a:rPr>
              <a:t>Feedback </a:t>
            </a:r>
            <a:r>
              <a:rPr lang="zh-CN" altLang="en-US" sz="2600" b="1">
                <a:ea typeface="黑体" pitchFamily="49" charset="-122"/>
              </a:rPr>
              <a:t>反馈</a:t>
            </a:r>
          </a:p>
        </p:txBody>
      </p:sp>
      <p:grpSp>
        <p:nvGrpSpPr>
          <p:cNvPr id="198660" name="Group 6"/>
          <p:cNvGrpSpPr>
            <a:grpSpLocks/>
          </p:cNvGrpSpPr>
          <p:nvPr/>
        </p:nvGrpSpPr>
        <p:grpSpPr bwMode="auto">
          <a:xfrm>
            <a:off x="5410200" y="5105400"/>
            <a:ext cx="2743200" cy="1447800"/>
            <a:chOff x="3408" y="3216"/>
            <a:chExt cx="1728" cy="912"/>
          </a:xfrm>
        </p:grpSpPr>
        <p:sp>
          <p:nvSpPr>
            <p:cNvPr id="198661" name="AutoShape 5"/>
            <p:cNvSpPr>
              <a:spLocks noChangeArrowheads="1"/>
            </p:cNvSpPr>
            <p:nvPr/>
          </p:nvSpPr>
          <p:spPr bwMode="auto">
            <a:xfrm>
              <a:off x="3408" y="3216"/>
              <a:ext cx="1728" cy="912"/>
            </a:xfrm>
            <a:prstGeom prst="wedgeRoundRectCallout">
              <a:avLst>
                <a:gd name="adj1" fmla="val -77606"/>
                <a:gd name="adj2" fmla="val -53509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zh-CN" altLang="zh-CN"/>
            </a:p>
          </p:txBody>
        </p:sp>
        <p:pic>
          <p:nvPicPr>
            <p:cNvPr id="19866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3264"/>
              <a:ext cx="1536" cy="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3000" b="1">
                <a:ea typeface="黑体" pitchFamily="49" charset="-122"/>
              </a:rPr>
              <a:t>FCFS (First-Come-First-Served)</a:t>
            </a:r>
          </a:p>
          <a:p>
            <a:pPr lvl="1" eaLnBrk="1" hangingPunct="1"/>
            <a:endParaRPr lang="en-US" altLang="zh-CN"/>
          </a:p>
        </p:txBody>
      </p:sp>
      <p:graphicFrame>
        <p:nvGraphicFramePr>
          <p:cNvPr id="483481" name="Group 153"/>
          <p:cNvGraphicFramePr>
            <a:graphicFrameLocks noGrp="1"/>
          </p:cNvGraphicFramePr>
          <p:nvPr/>
        </p:nvGraphicFramePr>
        <p:xfrm>
          <a:off x="762000" y="1981200"/>
          <a:ext cx="8077200" cy="4224339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A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B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C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D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E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到达时间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8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服务时间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5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477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FCFS                                                               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平均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完成时间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18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周转时间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7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12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8.6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4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1.00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1.17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2.25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2.40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2.56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9750" name="Picture 1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76600"/>
            <a:ext cx="381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51" name="Picture 1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05400"/>
            <a:ext cx="355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752" name="Picture 1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638800"/>
            <a:ext cx="9906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pic>
        <p:nvPicPr>
          <p:cNvPr id="20070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9144000" cy="595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Line 5"/>
          <p:cNvSpPr>
            <a:spLocks noChangeShapeType="1"/>
          </p:cNvSpPr>
          <p:nvPr/>
        </p:nvSpPr>
        <p:spPr bwMode="auto">
          <a:xfrm>
            <a:off x="0" y="5210175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0709" name="Line 6"/>
          <p:cNvSpPr>
            <a:spLocks noChangeShapeType="1"/>
          </p:cNvSpPr>
          <p:nvPr/>
        </p:nvSpPr>
        <p:spPr bwMode="auto">
          <a:xfrm>
            <a:off x="0" y="352425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3775"/>
            <a:ext cx="9296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1732" name="Line 4"/>
          <p:cNvSpPr>
            <a:spLocks noChangeShapeType="1"/>
          </p:cNvSpPr>
          <p:nvPr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1733" name="Group 8"/>
          <p:cNvGrpSpPr>
            <a:grpSpLocks/>
          </p:cNvGrpSpPr>
          <p:nvPr/>
        </p:nvGrpSpPr>
        <p:grpSpPr bwMode="auto">
          <a:xfrm>
            <a:off x="0" y="1219200"/>
            <a:ext cx="9144000" cy="2343150"/>
            <a:chOff x="0" y="912"/>
            <a:chExt cx="5760" cy="1476"/>
          </a:xfrm>
        </p:grpSpPr>
        <p:sp>
          <p:nvSpPr>
            <p:cNvPr id="201734" name="Line 5"/>
            <p:cNvSpPr>
              <a:spLocks noChangeShapeType="1"/>
            </p:cNvSpPr>
            <p:nvPr/>
          </p:nvSpPr>
          <p:spPr bwMode="auto">
            <a:xfrm>
              <a:off x="0" y="2220"/>
              <a:ext cx="5760" cy="0"/>
            </a:xfrm>
            <a:prstGeom prst="line">
              <a:avLst/>
            </a:prstGeom>
            <a:noFill/>
            <a:ln w="476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0173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88"/>
              <a:ext cx="576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736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2"/>
              <a:ext cx="5760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grpSp>
        <p:nvGrpSpPr>
          <p:cNvPr id="202755" name="Group 6"/>
          <p:cNvGrpSpPr>
            <a:grpSpLocks/>
          </p:cNvGrpSpPr>
          <p:nvPr/>
        </p:nvGrpSpPr>
        <p:grpSpPr bwMode="auto">
          <a:xfrm>
            <a:off x="0" y="1504950"/>
            <a:ext cx="9144000" cy="5353050"/>
            <a:chOff x="0" y="948"/>
            <a:chExt cx="5760" cy="3372"/>
          </a:xfrm>
        </p:grpSpPr>
        <p:pic>
          <p:nvPicPr>
            <p:cNvPr id="20275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32"/>
              <a:ext cx="5760" cy="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75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48"/>
              <a:ext cx="5760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Feedback</a:t>
            </a:r>
          </a:p>
        </p:txBody>
      </p:sp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思考题：（华中科技大学</a:t>
            </a:r>
            <a:r>
              <a:rPr lang="en-US" altLang="zh-CN"/>
              <a:t>2001</a:t>
            </a:r>
            <a:r>
              <a:rPr lang="zh-CN" altLang="en-US"/>
              <a:t>考研）</a:t>
            </a:r>
          </a:p>
          <a:p>
            <a:pPr lvl="1" eaLnBrk="1" hangingPunct="1"/>
            <a:r>
              <a:rPr lang="zh-CN" altLang="en-US"/>
              <a:t>如下作业序列：作业</a:t>
            </a:r>
            <a:r>
              <a:rPr lang="en-US" altLang="zh-CN"/>
              <a:t>1</a:t>
            </a:r>
            <a:r>
              <a:rPr lang="zh-CN" altLang="en-US"/>
              <a:t>（提交时间</a:t>
            </a:r>
            <a:r>
              <a:rPr lang="en-US" altLang="zh-CN"/>
              <a:t>8:00,</a:t>
            </a:r>
            <a:r>
              <a:rPr lang="zh-CN" altLang="en-US"/>
              <a:t>运行时间</a:t>
            </a:r>
            <a:r>
              <a:rPr lang="en-US" altLang="zh-CN"/>
              <a:t>1:00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作业</a:t>
            </a:r>
            <a:r>
              <a:rPr lang="en-US" altLang="zh-CN"/>
              <a:t>2</a:t>
            </a:r>
            <a:r>
              <a:rPr lang="zh-CN" altLang="en-US"/>
              <a:t>（提交时间</a:t>
            </a:r>
            <a:r>
              <a:rPr lang="en-US" altLang="zh-CN"/>
              <a:t>8:30,</a:t>
            </a:r>
            <a:r>
              <a:rPr lang="zh-CN" altLang="en-US"/>
              <a:t>运行时间</a:t>
            </a:r>
            <a:r>
              <a:rPr lang="en-US" altLang="zh-CN"/>
              <a:t>3:00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/>
              <a:t>作业</a:t>
            </a:r>
            <a:r>
              <a:rPr lang="en-US" altLang="zh-CN"/>
              <a:t>3</a:t>
            </a:r>
            <a:r>
              <a:rPr lang="zh-CN" altLang="en-US"/>
              <a:t>（提交时间</a:t>
            </a:r>
            <a:r>
              <a:rPr lang="en-US" altLang="zh-CN"/>
              <a:t>9:00,</a:t>
            </a:r>
            <a:r>
              <a:rPr lang="zh-CN" altLang="en-US"/>
              <a:t>运行时间</a:t>
            </a:r>
            <a:r>
              <a:rPr lang="en-US" altLang="zh-CN"/>
              <a:t>0:10</a:t>
            </a:r>
            <a:r>
              <a:rPr lang="zh-CN" altLang="en-US"/>
              <a:t>），作业</a:t>
            </a:r>
            <a:r>
              <a:rPr lang="en-US" altLang="zh-CN"/>
              <a:t>4</a:t>
            </a:r>
            <a:r>
              <a:rPr lang="zh-CN" altLang="en-US"/>
              <a:t>（提交时间</a:t>
            </a:r>
            <a:r>
              <a:rPr lang="en-US" altLang="zh-CN"/>
              <a:t>9:30</a:t>
            </a:r>
            <a:r>
              <a:rPr lang="zh-CN" altLang="en-US"/>
              <a:t>，运行时间</a:t>
            </a:r>
            <a:r>
              <a:rPr lang="en-US" altLang="zh-CN"/>
              <a:t>0:50</a:t>
            </a:r>
            <a:r>
              <a:rPr lang="zh-CN" altLang="en-US"/>
              <a:t>）。试用</a:t>
            </a:r>
            <a:r>
              <a:rPr lang="en-US" altLang="zh-CN"/>
              <a:t>FCFS</a:t>
            </a:r>
            <a:r>
              <a:rPr lang="zh-CN" altLang="en-US"/>
              <a:t>和</a:t>
            </a:r>
            <a:r>
              <a:rPr lang="en-US" altLang="zh-CN"/>
              <a:t>STN</a:t>
            </a:r>
            <a:r>
              <a:rPr lang="zh-CN" altLang="en-US"/>
              <a:t>算法调度该作业序列。并分析哪一种调度算法性能更好。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9144000" cy="3200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800" dirty="0"/>
              <a:t>思考题：（北京大学</a:t>
            </a:r>
            <a:r>
              <a:rPr lang="en-US" altLang="zh-CN" sz="2800" dirty="0"/>
              <a:t>1993</a:t>
            </a:r>
            <a:r>
              <a:rPr lang="zh-CN" altLang="en-US" sz="2800" dirty="0"/>
              <a:t>考研）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一个批处理系统中，有两个作业进程。有一个作业序列，到达时间和估计服务时间如下。系统采用最高响应比优先的作业调度算法，作业进程的调度采用短作业优先的抢占式调度算法。请列出各作业的执行情况表。</a:t>
            </a:r>
          </a:p>
        </p:txBody>
      </p:sp>
      <p:graphicFrame>
        <p:nvGraphicFramePr>
          <p:cNvPr id="495655" name="Group 39"/>
          <p:cNvGraphicFramePr>
            <a:graphicFrameLocks noGrp="1"/>
          </p:cNvGraphicFramePr>
          <p:nvPr>
            <p:ph sz="half" idx="2"/>
          </p:nvPr>
        </p:nvGraphicFramePr>
        <p:xfrm>
          <a:off x="914400" y="4267200"/>
          <a:ext cx="7848600" cy="1981200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到达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10:30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服务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16476" y="2913426"/>
              <a:ext cx="58500" cy="111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2169" y="2909106"/>
                <a:ext cx="67113" cy="12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引入挂起状态的原因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）终端用户的请求。</a:t>
            </a:r>
          </a:p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）父进程请求。   </a:t>
            </a:r>
          </a:p>
          <a:p>
            <a:pPr algn="just"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）负荷调节的需要。当实时系统中的工作负荷较重，把一些不重要的进程挂起，以保证系统能正常运行。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）操作系统的需要。操作系统有时希望挂起某些进程，以便检查运行中的资源使用情况或进行记账。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/>
              <a:t>思考题：（中科院</a:t>
            </a:r>
            <a:r>
              <a:rPr lang="en-US" altLang="zh-CN"/>
              <a:t>1996</a:t>
            </a:r>
            <a:r>
              <a:rPr lang="zh-CN" altLang="en-US"/>
              <a:t>考研）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如下作业序列：有</a:t>
            </a:r>
            <a:r>
              <a:rPr lang="en-US" altLang="zh-CN"/>
              <a:t>5</a:t>
            </a:r>
            <a:r>
              <a:rPr lang="zh-CN" altLang="en-US"/>
              <a:t>个批处理作业（</a:t>
            </a:r>
            <a:r>
              <a:rPr lang="en-US" altLang="zh-CN"/>
              <a:t>A,B,C,D,E</a:t>
            </a:r>
            <a:r>
              <a:rPr lang="zh-CN" altLang="en-US"/>
              <a:t>）几乎同时到达一个计算中心，估计的运行时间分别为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，</a:t>
            </a:r>
            <a:r>
              <a:rPr lang="en-US" altLang="zh-CN"/>
              <a:t>8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zh-CN" altLang="en-US"/>
              <a:t>分钟。它们的优先级分别为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，</a:t>
            </a:r>
            <a:r>
              <a:rPr lang="en-US" altLang="zh-CN"/>
              <a:t>4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为最低优先级）。对下面每种调度算法，分别计算作业的平均周转时间。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最高优先级优先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时间片轮转（时间片为</a:t>
            </a:r>
            <a:r>
              <a:rPr lang="en-US" altLang="zh-CN"/>
              <a:t>2</a:t>
            </a:r>
            <a:r>
              <a:rPr lang="zh-CN" altLang="en-US"/>
              <a:t>分钟）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CN"/>
              <a:t>FCFS</a:t>
            </a:r>
            <a:r>
              <a:rPr lang="zh-CN" altLang="en-US"/>
              <a:t>。（到达顺序为</a:t>
            </a:r>
            <a:r>
              <a:rPr lang="en-US" altLang="zh-CN"/>
              <a:t>C,D,B,E,A</a:t>
            </a:r>
            <a:r>
              <a:rPr lang="zh-CN" altLang="en-US"/>
              <a:t>）</a:t>
            </a:r>
          </a:p>
          <a:p>
            <a:pPr lvl="2" eaLnBrk="1" hangingPunct="1">
              <a:lnSpc>
                <a:spcPct val="110000"/>
              </a:lnSpc>
            </a:pPr>
            <a:r>
              <a:rPr lang="zh-CN" altLang="en-US"/>
              <a:t>短作业优先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2.9 </a:t>
            </a:r>
            <a:r>
              <a:rPr lang="zh-CN" altLang="en-US"/>
              <a:t>进程调度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实时系统调度</a:t>
            </a:r>
          </a:p>
          <a:p>
            <a:pPr lvl="1" eaLnBrk="1" hangingPunct="1"/>
            <a:r>
              <a:rPr lang="zh-CN" altLang="en-US"/>
              <a:t>非抢占式优先权算法</a:t>
            </a:r>
          </a:p>
          <a:p>
            <a:pPr lvl="2" eaLnBrk="1" hangingPunct="1"/>
            <a:r>
              <a:rPr lang="zh-CN" altLang="en-US"/>
              <a:t>一旦将处理机分配给某个进程，则让它一直运行直到结束。下次启动调度程序时选择优先权最高的进程</a:t>
            </a:r>
          </a:p>
          <a:p>
            <a:pPr lvl="1" eaLnBrk="1" hangingPunct="1"/>
            <a:r>
              <a:rPr lang="zh-CN" altLang="en-US"/>
              <a:t>抢占式优先权调度算法</a:t>
            </a:r>
          </a:p>
          <a:p>
            <a:pPr lvl="2" eaLnBrk="1" hangingPunct="1"/>
            <a:r>
              <a:rPr lang="zh-CN" altLang="en-US"/>
              <a:t>可以很快地抢占</a:t>
            </a:r>
            <a:r>
              <a:rPr lang="en-US" altLang="zh-CN"/>
              <a:t>CPU</a:t>
            </a:r>
            <a:r>
              <a:rPr lang="zh-CN" altLang="en-US"/>
              <a:t>资源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  <p:graphicFrame>
        <p:nvGraphicFramePr>
          <p:cNvPr id="20889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0" y="1143000"/>
          <a:ext cx="89154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08320" imgH="2369820" progId="">
                  <p:embed/>
                </p:oleObj>
              </mc:Choice>
              <mc:Fallback>
                <p:oleObj name="VISIO" r:id="rId3" imgW="5608320" imgH="2369820" progId="">
                  <p:embed/>
                  <p:pic>
                    <p:nvPicPr>
                      <p:cNvPr id="0" name="Picture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43000"/>
                        <a:ext cx="89154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实时调度</a:t>
            </a:r>
            <a:endParaRPr lang="en-US" altLang="zh-CN" dirty="0"/>
          </a:p>
          <a:p>
            <a:pPr lvl="1"/>
            <a:r>
              <a:rPr lang="zh-CN" altLang="en-US" dirty="0"/>
              <a:t>静态表法</a:t>
            </a:r>
            <a:endParaRPr lang="en-US" altLang="zh-CN" dirty="0"/>
          </a:p>
          <a:p>
            <a:pPr lvl="1"/>
            <a:r>
              <a:rPr lang="zh-CN" altLang="en-US" dirty="0"/>
              <a:t>静态优先级抢占法</a:t>
            </a:r>
            <a:endParaRPr lang="en-US" altLang="zh-CN" dirty="0"/>
          </a:p>
          <a:p>
            <a:pPr lvl="1"/>
            <a:r>
              <a:rPr lang="zh-CN" altLang="en-US" dirty="0"/>
              <a:t>动态规划法</a:t>
            </a:r>
            <a:endParaRPr lang="en-US" altLang="zh-CN" dirty="0"/>
          </a:p>
          <a:p>
            <a:pPr lvl="1"/>
            <a:r>
              <a:rPr lang="zh-CN" altLang="en-US" dirty="0"/>
              <a:t>动态尽力调度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优先级反转</a:t>
            </a:r>
            <a:endParaRPr lang="en-US" altLang="zh-CN" dirty="0"/>
          </a:p>
          <a:p>
            <a:r>
              <a:rPr lang="zh-CN" altLang="en-US" dirty="0"/>
              <a:t>如何避免优先级反转</a:t>
            </a:r>
            <a:endParaRPr lang="en-US" altLang="zh-CN" dirty="0"/>
          </a:p>
          <a:p>
            <a:pPr lvl="1"/>
            <a:r>
              <a:rPr lang="zh-CN" altLang="en-US" dirty="0"/>
              <a:t>优先级继承</a:t>
            </a:r>
            <a:endParaRPr lang="en-US" altLang="zh-CN" dirty="0"/>
          </a:p>
          <a:p>
            <a:pPr lvl="1"/>
            <a:r>
              <a:rPr lang="zh-CN" altLang="en-US" dirty="0"/>
              <a:t>优先级天花板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2.9 </a:t>
            </a:r>
            <a:r>
              <a:rPr lang="zh-CN" altLang="en-US" dirty="0"/>
              <a:t>进程调度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3"/>
          <p:cNvSpPr txBox="1">
            <a:spLocks noChangeArrowheads="1"/>
          </p:cNvSpPr>
          <p:nvPr/>
        </p:nvSpPr>
        <p:spPr bwMode="auto">
          <a:xfrm>
            <a:off x="914400" y="1143000"/>
            <a:ext cx="3117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1  </a:t>
            </a:r>
            <a:r>
              <a:rPr kumimoji="1" lang="zh-CN" altLang="en-US" sz="2800" b="1" dirty="0">
                <a:latin typeface="Times New Roman" pitchFamily="18" charset="0"/>
              </a:rPr>
              <a:t>产生死锁的原因 </a:t>
            </a:r>
          </a:p>
        </p:txBody>
      </p:sp>
      <p:sp>
        <p:nvSpPr>
          <p:cNvPr id="209923" name="Text Box 4"/>
          <p:cNvSpPr txBox="1">
            <a:spLocks noChangeArrowheads="1"/>
          </p:cNvSpPr>
          <p:nvPr/>
        </p:nvSpPr>
        <p:spPr bwMode="auto">
          <a:xfrm>
            <a:off x="1219200" y="1752600"/>
            <a:ext cx="430117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arenBoth"/>
            </a:pPr>
            <a:r>
              <a:rPr kumimoji="1" lang="zh-CN" altLang="en-US" sz="2400" b="1" dirty="0">
                <a:latin typeface="Times New Roman" pitchFamily="18" charset="0"/>
              </a:rPr>
              <a:t>竞争资源。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可剥夺和非剥夺性资源 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竞争非剥夺性资源 </a:t>
            </a:r>
          </a:p>
          <a:p>
            <a:pPr marL="800100" lvl="1" indent="-342900" eaLnBrk="1" hangingPunct="1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400" dirty="0">
                <a:latin typeface="Times New Roman" pitchFamily="18" charset="0"/>
              </a:rPr>
              <a:t>  竞争临时性资源 </a:t>
            </a:r>
            <a:endParaRPr kumimoji="1" lang="zh-CN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b="1" dirty="0">
                <a:latin typeface="Times New Roman" pitchFamily="18" charset="0"/>
              </a:rPr>
              <a:t>(2) </a:t>
            </a:r>
            <a:r>
              <a:rPr kumimoji="1" lang="zh-CN" altLang="en-US" sz="2400" b="1" dirty="0">
                <a:latin typeface="Times New Roman" pitchFamily="18" charset="0"/>
              </a:rPr>
              <a:t>进程间推进顺序不当。 </a:t>
            </a:r>
          </a:p>
        </p:txBody>
      </p:sp>
      <p:sp>
        <p:nvSpPr>
          <p:cNvPr id="209924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2.10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死锁</a:t>
            </a:r>
          </a:p>
        </p:txBody>
      </p:sp>
    </p:spTree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00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57" y="0"/>
            <a:ext cx="9213258" cy="6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52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2438400" y="6019800"/>
            <a:ext cx="330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进程之间通信时的死锁 </a:t>
            </a:r>
          </a:p>
        </p:txBody>
      </p:sp>
      <p:graphicFrame>
        <p:nvGraphicFramePr>
          <p:cNvPr id="212995" name="Object 3"/>
          <p:cNvGraphicFramePr>
            <a:graphicFrameLocks noChangeAspect="1"/>
          </p:cNvGraphicFramePr>
          <p:nvPr/>
        </p:nvGraphicFramePr>
        <p:xfrm>
          <a:off x="2438400" y="1143000"/>
          <a:ext cx="4343400" cy="428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95400" imgH="1272540" progId="">
                  <p:embed/>
                </p:oleObj>
              </mc:Choice>
              <mc:Fallback>
                <p:oleObj name="VISIO" r:id="rId3" imgW="1295400" imgH="127254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143000"/>
                        <a:ext cx="4343400" cy="428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ext Box 2"/>
          <p:cNvSpPr txBox="1">
            <a:spLocks noChangeArrowheads="1"/>
          </p:cNvSpPr>
          <p:nvPr/>
        </p:nvSpPr>
        <p:spPr bwMode="auto">
          <a:xfrm>
            <a:off x="1600200" y="1143000"/>
            <a:ext cx="3740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2 </a:t>
            </a:r>
            <a:r>
              <a:rPr kumimoji="1" lang="zh-CN" altLang="en-US" sz="2800" b="1">
                <a:latin typeface="Times New Roman" pitchFamily="18" charset="0"/>
              </a:rPr>
              <a:t>产生死锁的必要条件 </a:t>
            </a:r>
          </a:p>
        </p:txBody>
      </p:sp>
      <p:sp>
        <p:nvSpPr>
          <p:cNvPr id="216067" name="Text Box 3"/>
          <p:cNvSpPr txBox="1">
            <a:spLocks noChangeArrowheads="1"/>
          </p:cNvSpPr>
          <p:nvPr/>
        </p:nvSpPr>
        <p:spPr bwMode="auto">
          <a:xfrm>
            <a:off x="1600200" y="1905000"/>
            <a:ext cx="28257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zh-CN" altLang="en-US" sz="2400">
                <a:latin typeface="Times New Roman" pitchFamily="18" charset="0"/>
              </a:rPr>
              <a:t>互斥条件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请求和保持条件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不剥夺条件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环路等待条件 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进程挂起状态的转换</a:t>
            </a:r>
          </a:p>
        </p:txBody>
      </p:sp>
      <p:pic>
        <p:nvPicPr>
          <p:cNvPr id="32771" name="Picture 3" descr="3_8b"/>
          <p:cNvPicPr>
            <a:picLocks noGrp="1" noChangeAspect="1" noChangeArrowheads="1"/>
          </p:cNvPicPr>
          <p:nvPr>
            <p:ph type="dgm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447800"/>
            <a:ext cx="6381750" cy="4114800"/>
          </a:xfrm>
          <a:noFill/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1200" cy="1409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4832"/>
          <a:stretch/>
        </p:blipFill>
        <p:spPr>
          <a:xfrm>
            <a:off x="-42863" y="1524000"/>
            <a:ext cx="5037365" cy="274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61" y="3030894"/>
            <a:ext cx="4751239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66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Text Box 2"/>
          <p:cNvSpPr txBox="1">
            <a:spLocks noChangeArrowheads="1"/>
          </p:cNvSpPr>
          <p:nvPr/>
        </p:nvSpPr>
        <p:spPr bwMode="auto">
          <a:xfrm>
            <a:off x="1524000" y="1157288"/>
            <a:ext cx="3740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latin typeface="Times New Roman" pitchFamily="18" charset="0"/>
              </a:rPr>
              <a:t>3  </a:t>
            </a:r>
            <a:r>
              <a:rPr kumimoji="1" lang="zh-CN" altLang="en-US" sz="2800" b="1">
                <a:latin typeface="Times New Roman" pitchFamily="18" charset="0"/>
              </a:rPr>
              <a:t>处理死锁的基本方法</a:t>
            </a: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1600200" y="1676400"/>
            <a:ext cx="22415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zh-CN" altLang="en-US" sz="2400">
                <a:latin typeface="Times New Roman" pitchFamily="18" charset="0"/>
              </a:rPr>
              <a:t>预防死锁。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避免死锁。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检测死锁。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解除死锁。 </a:t>
            </a:r>
          </a:p>
        </p:txBody>
      </p:sp>
      <p:sp>
        <p:nvSpPr>
          <p:cNvPr id="217092" name="AutoShape 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8382000" y="6394450"/>
            <a:ext cx="762000" cy="4572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895600" y="1066800"/>
            <a:ext cx="313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预防死锁的方法 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546225" y="22590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1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预防死锁 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1524000" y="2971800"/>
            <a:ext cx="410881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eriod"/>
            </a:pPr>
            <a:r>
              <a:rPr kumimoji="1" lang="zh-CN" altLang="en-US" sz="2400" dirty="0">
                <a:latin typeface="Times New Roman" pitchFamily="18" charset="0"/>
              </a:rPr>
              <a:t>摒弃“请求和保持”条件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2. </a:t>
            </a:r>
            <a:r>
              <a:rPr kumimoji="1" lang="zh-CN" altLang="en-US" sz="2400" dirty="0">
                <a:latin typeface="Times New Roman" pitchFamily="18" charset="0"/>
              </a:rPr>
              <a:t>  摒弃“不剥夺”条件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3. </a:t>
            </a:r>
            <a:r>
              <a:rPr kumimoji="1" lang="zh-CN" altLang="en-US" sz="2400" dirty="0">
                <a:latin typeface="Times New Roman" pitchFamily="18" charset="0"/>
              </a:rPr>
              <a:t>  摒弃“环路等待”条件 </a:t>
            </a:r>
          </a:p>
        </p:txBody>
      </p:sp>
    </p:spTree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895600" y="1066800"/>
            <a:ext cx="313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预防死锁的方法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34669" cy="13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5223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2514600" y="1091625"/>
            <a:ext cx="31710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死锁避免的方法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877102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67176"/>
      </p:ext>
    </p:extLst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latin typeface="Times New Roman" pitchFamily="18" charset="0"/>
              </a:rPr>
              <a:t>银行家算法</a:t>
            </a:r>
          </a:p>
        </p:txBody>
      </p:sp>
      <p:sp>
        <p:nvSpPr>
          <p:cNvPr id="219139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3058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</a:t>
            </a:r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安全状态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在避免死锁的方法中，允许进程动态地申请资源，但系统在进行资源分配之前，应先计算此次资源分配的安全性。若此次分配不会导致系统进入不安全状态，则将资源分配给进程； 否则，令进程等待。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所谓安全状态，是指系统能按某种进程顺序</a:t>
            </a:r>
            <a:r>
              <a:rPr kumimoji="1" lang="en-US" altLang="zh-CN" sz="2400">
                <a:latin typeface="Times New Roman" pitchFamily="18" charset="0"/>
              </a:rPr>
              <a:t>(P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)(</a:t>
            </a:r>
            <a:r>
              <a:rPr kumimoji="1" lang="zh-CN" altLang="en-US" sz="2400">
                <a:latin typeface="Times New Roman" pitchFamily="18" charset="0"/>
              </a:rPr>
              <a:t>称</a:t>
            </a:r>
            <a:r>
              <a:rPr kumimoji="1" lang="en-US" altLang="zh-CN" sz="2400">
                <a:latin typeface="Times New Roman" pitchFamily="18" charset="0"/>
              </a:rPr>
              <a:t>〈P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〉</a:t>
            </a:r>
            <a:r>
              <a:rPr kumimoji="1" lang="zh-CN" altLang="en-US" sz="2400">
                <a:latin typeface="Times New Roman" pitchFamily="18" charset="0"/>
              </a:rPr>
              <a:t>序列为安全序列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，来为每个进程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分配其所需资源，直至满足每个进程对资源的最大需求，使每个进程都可顺利地完成。如果系统无法找到这样一个安全序列，则称系统处于不安全状态。 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 Box 2"/>
          <p:cNvSpPr txBox="1">
            <a:spLocks noChangeArrowheads="1"/>
          </p:cNvSpPr>
          <p:nvPr/>
        </p:nvSpPr>
        <p:spPr bwMode="auto">
          <a:xfrm>
            <a:off x="609600" y="685800"/>
            <a:ext cx="8077200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  2. </a:t>
            </a:r>
            <a:r>
              <a:rPr kumimoji="1" lang="zh-CN" altLang="en-US" sz="2400" b="1">
                <a:latin typeface="Times New Roman" pitchFamily="18" charset="0"/>
              </a:rPr>
              <a:t>安全状态之例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我们通过一个例子来说明安全性。假定系统中有三个进程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 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，共有</a:t>
            </a:r>
            <a:r>
              <a:rPr kumimoji="1" lang="en-US" altLang="zh-CN" sz="2400">
                <a:latin typeface="Times New Roman" pitchFamily="18" charset="0"/>
              </a:rPr>
              <a:t>12</a:t>
            </a:r>
            <a:r>
              <a:rPr kumimoji="1" lang="zh-CN" altLang="en-US" sz="2400">
                <a:latin typeface="Times New Roman" pitchFamily="18" charset="0"/>
              </a:rPr>
              <a:t>台磁带机。进程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总共要求</a:t>
            </a:r>
            <a:r>
              <a:rPr kumimoji="1" lang="en-US" altLang="zh-CN" sz="2400">
                <a:latin typeface="Times New Roman" pitchFamily="18" charset="0"/>
              </a:rPr>
              <a:t>10</a:t>
            </a:r>
            <a:r>
              <a:rPr kumimoji="1" lang="zh-CN" altLang="en-US" sz="2400">
                <a:latin typeface="Times New Roman" pitchFamily="18" charset="0"/>
              </a:rPr>
              <a:t>台磁带机，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分别要求</a:t>
            </a:r>
            <a:r>
              <a:rPr kumimoji="1" lang="en-US" altLang="zh-CN" sz="24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台和</a:t>
            </a:r>
            <a:r>
              <a:rPr kumimoji="1" lang="en-US" altLang="zh-CN" sz="2400">
                <a:latin typeface="Times New Roman" pitchFamily="18" charset="0"/>
              </a:rPr>
              <a:t>9</a:t>
            </a:r>
            <a:r>
              <a:rPr kumimoji="1" lang="zh-CN" altLang="en-US" sz="2400">
                <a:latin typeface="Times New Roman" pitchFamily="18" charset="0"/>
              </a:rPr>
              <a:t>台。假设在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时刻，进程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已分别获得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台、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台和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台磁带机，尚有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台空闲未分配，如下表所示： </a:t>
            </a:r>
          </a:p>
        </p:txBody>
      </p:sp>
      <p:graphicFrame>
        <p:nvGraphicFramePr>
          <p:cNvPr id="516099" name="Group 3"/>
          <p:cNvGraphicFramePr>
            <a:graphicFrameLocks noGrp="1"/>
          </p:cNvGraphicFramePr>
          <p:nvPr/>
        </p:nvGraphicFramePr>
        <p:xfrm>
          <a:off x="1219200" y="4572000"/>
          <a:ext cx="7010400" cy="2084388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2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进 程 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最 大 需 求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已 分 配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可 用 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P</a:t>
                      </a:r>
                      <a:r>
                        <a:rPr kumimoji="0" lang="en-US" altLang="zh-CN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" pitchFamily="49" charset="-122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609600" y="914400"/>
            <a:ext cx="800100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</a:rPr>
              <a:t>        3. </a:t>
            </a:r>
            <a:r>
              <a:rPr kumimoji="1" lang="zh-CN" altLang="en-US" sz="2400" b="1">
                <a:latin typeface="Times New Roman" pitchFamily="18" charset="0"/>
              </a:rPr>
              <a:t>由安全状态向不安全状态的转换</a:t>
            </a:r>
            <a:endParaRPr kumimoji="1" lang="zh-CN" altLang="en-US" sz="2400">
              <a:latin typeface="Times New Roman" pitchFamily="18" charset="0"/>
            </a:endParaRPr>
          </a:p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如果不按照安全序列分配资源，则系统可能会由安全状态进入不安全状态。例如，在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时刻以后，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又请求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台磁带机，若此时系统把剩余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台中的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台分配给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，则系统便进入不安全状态。 因为，此时也无法再找到一个安全序列， 例如，把其余的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台分配给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，这样，在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完成后只能释放出</a:t>
            </a:r>
            <a:r>
              <a:rPr kumimoji="1" lang="en-US" altLang="zh-CN" sz="24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台，既不能满足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尚需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台的要求，也不能满足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尚需</a:t>
            </a:r>
            <a:r>
              <a:rPr kumimoji="1" lang="en-US" altLang="zh-CN" sz="2400">
                <a:latin typeface="Times New Roman" pitchFamily="18" charset="0"/>
              </a:rPr>
              <a:t>6</a:t>
            </a:r>
            <a:r>
              <a:rPr kumimoji="1" lang="zh-CN" altLang="en-US" sz="2400">
                <a:latin typeface="Times New Roman" pitchFamily="18" charset="0"/>
              </a:rPr>
              <a:t>台的要求，致使它们都无法推进到完成，彼此都在等待对方释放资源，即陷入僵局，结果导致死锁。 </a:t>
            </a:r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ext Box 2"/>
          <p:cNvSpPr txBox="1">
            <a:spLocks noChangeArrowheads="1"/>
          </p:cNvSpPr>
          <p:nvPr/>
        </p:nvSpPr>
        <p:spPr bwMode="auto">
          <a:xfrm>
            <a:off x="1371600" y="863600"/>
            <a:ext cx="445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3 </a:t>
            </a:r>
            <a:r>
              <a:rPr kumimoji="1" lang="zh-CN" altLang="en-US" sz="2800" b="1" dirty="0">
                <a:latin typeface="Times New Roman" pitchFamily="18" charset="0"/>
              </a:rPr>
              <a:t>利用银行家算法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itchFamily="18" charset="0"/>
              </a:rPr>
              <a:t>避免死锁</a:t>
            </a:r>
            <a:r>
              <a:rPr kumimoji="1" lang="zh-CN" altLang="en-US" sz="2800" b="1" dirty="0">
                <a:latin typeface="Times New Roman" pitchFamily="18" charset="0"/>
              </a:rPr>
              <a:t> </a:t>
            </a:r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1371600" y="1905000"/>
            <a:ext cx="394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银行家算法中的数据结构 </a:t>
            </a:r>
          </a:p>
        </p:txBody>
      </p:sp>
      <p:sp>
        <p:nvSpPr>
          <p:cNvPr id="222212" name="Text Box 4"/>
          <p:cNvSpPr txBox="1">
            <a:spLocks noChangeArrowheads="1"/>
          </p:cNvSpPr>
          <p:nvPr/>
        </p:nvSpPr>
        <p:spPr bwMode="auto">
          <a:xfrm>
            <a:off x="685800" y="2590800"/>
            <a:ext cx="80010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(1) </a:t>
            </a:r>
            <a:r>
              <a:rPr kumimoji="1" lang="zh-CN" altLang="en-US" sz="2400">
                <a:latin typeface="Times New Roman" pitchFamily="18" charset="0"/>
              </a:rPr>
              <a:t>可利用资源向量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。这是一个含有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个元素的数组，其中的每一个元素代表一类可利用的资源数目，其初始值是系统中所配置的该类全部可用资源的数目，其数值随该类资源的分配和回收而动态地改变。如果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，则表示系统中现有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个。 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Text Box 2"/>
          <p:cNvSpPr txBox="1">
            <a:spLocks noChangeArrowheads="1"/>
          </p:cNvSpPr>
          <p:nvPr/>
        </p:nvSpPr>
        <p:spPr bwMode="auto">
          <a:xfrm>
            <a:off x="381000" y="609600"/>
            <a:ext cx="84582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</a:t>
            </a:r>
            <a:r>
              <a:rPr kumimoji="1" lang="zh-CN" altLang="en-US" sz="2400">
                <a:latin typeface="Times New Roman" pitchFamily="18" charset="0"/>
              </a:rPr>
              <a:t>最大需求矩阵</a:t>
            </a:r>
            <a:r>
              <a:rPr kumimoji="1" lang="en-US" altLang="zh-CN" sz="2400">
                <a:latin typeface="Times New Roman" pitchFamily="18" charset="0"/>
              </a:rPr>
              <a:t>Max</a:t>
            </a:r>
            <a:r>
              <a:rPr kumimoji="1" lang="zh-CN" altLang="en-US" sz="2400">
                <a:latin typeface="Times New Roman" pitchFamily="18" charset="0"/>
              </a:rPr>
              <a:t>。这是一个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的矩阵，它定义了系统中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zh-CN" altLang="en-US" sz="2400">
                <a:latin typeface="Times New Roman" pitchFamily="18" charset="0"/>
              </a:rPr>
              <a:t>个进程中的每一个进程对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类资源的最大需求。如果</a:t>
            </a:r>
            <a:r>
              <a:rPr kumimoji="1" lang="en-US" altLang="zh-CN" sz="2400">
                <a:latin typeface="Times New Roman" pitchFamily="18" charset="0"/>
              </a:rPr>
              <a:t>Max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需要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类资源的最大数目为</a:t>
            </a:r>
            <a:r>
              <a:rPr kumimoji="1" lang="en-US" altLang="zh-CN" sz="2400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分配矩阵</a:t>
            </a:r>
            <a:r>
              <a:rPr kumimoji="1" lang="en-US" altLang="zh-CN" sz="2400">
                <a:latin typeface="Times New Roman" pitchFamily="18" charset="0"/>
              </a:rPr>
              <a:t>Allocation</a:t>
            </a:r>
            <a:r>
              <a:rPr kumimoji="1" lang="zh-CN" altLang="en-US" sz="2400">
                <a:latin typeface="Times New Roman" pitchFamily="18" charset="0"/>
              </a:rPr>
              <a:t>。这也是一个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的矩阵，它定义了系统中每一类资源当前已分配给每一进程的资源数。如果</a:t>
            </a:r>
            <a:r>
              <a:rPr kumimoji="1" lang="en-US" altLang="zh-CN" sz="2400">
                <a:latin typeface="Times New Roman" pitchFamily="18" charset="0"/>
              </a:rPr>
              <a:t>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当前已分得</a:t>
            </a:r>
            <a:r>
              <a:rPr kumimoji="1" lang="en-US" altLang="zh-CN" sz="2400" i="1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类资源的数目为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(4) </a:t>
            </a:r>
            <a:r>
              <a:rPr kumimoji="1" lang="zh-CN" altLang="en-US" sz="2400">
                <a:latin typeface="Times New Roman" pitchFamily="18" charset="0"/>
              </a:rPr>
              <a:t>需求矩阵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。这也是一个</a:t>
            </a:r>
            <a:r>
              <a:rPr kumimoji="1" lang="en-US" altLang="zh-CN" sz="2400" i="1">
                <a:latin typeface="Times New Roman" pitchFamily="18" charset="0"/>
              </a:rPr>
              <a:t>n</a:t>
            </a:r>
            <a:r>
              <a:rPr kumimoji="1" lang="en-US" altLang="zh-CN" sz="2400">
                <a:latin typeface="Times New Roman" pitchFamily="18" charset="0"/>
              </a:rPr>
              <a:t>×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的矩阵，用以表示每一个进程尚需的各类资源数。如果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，则表示进程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还需要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类资源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个，方能完成其任务。  </a:t>
            </a:r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1143000" y="6019800"/>
            <a:ext cx="558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=Max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 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350838"/>
            <a:ext cx="7772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200000"/>
              </a:lnSpc>
            </a:pPr>
            <a:r>
              <a:rPr lang="zh-CN" altLang="en-US" sz="4400" dirty="0">
                <a:solidFill>
                  <a:srgbClr val="005CA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第二章 进程和线程</a:t>
            </a:r>
          </a:p>
          <a:p>
            <a:pPr algn="ctr">
              <a:lnSpc>
                <a:spcPct val="200000"/>
              </a:lnSpc>
            </a:pPr>
            <a:r>
              <a:rPr lang="en-US" altLang="zh-CN" sz="4400" dirty="0">
                <a:solidFill>
                  <a:srgbClr val="005CA2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Processes and Threads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空白→新建</a:t>
            </a:r>
          </a:p>
          <a:p>
            <a:pPr lvl="1" eaLnBrk="1" hangingPunct="1"/>
            <a:r>
              <a:rPr lang="zh-CN" altLang="en-US"/>
              <a:t>系统调用、用户登陆、用户请求</a:t>
            </a:r>
            <a:r>
              <a:rPr lang="en-US" altLang="zh-CN"/>
              <a:t>……</a:t>
            </a:r>
          </a:p>
          <a:p>
            <a:pPr eaLnBrk="1" hangingPunct="1"/>
            <a:r>
              <a:rPr lang="zh-CN" altLang="en-US"/>
              <a:t>新建→就绪</a:t>
            </a:r>
          </a:p>
          <a:p>
            <a:pPr lvl="1" eaLnBrk="1" hangingPunct="1"/>
            <a:r>
              <a:rPr lang="zh-CN" altLang="en-US"/>
              <a:t>系统尚有空余资源，接纳进程并放入就绪队列</a:t>
            </a:r>
          </a:p>
          <a:p>
            <a:pPr eaLnBrk="1" hangingPunct="1"/>
            <a:r>
              <a:rPr lang="zh-CN" altLang="en-US"/>
              <a:t>就绪→运行</a:t>
            </a:r>
          </a:p>
          <a:p>
            <a:pPr lvl="1" eaLnBrk="1" hangingPunct="1"/>
            <a:r>
              <a:rPr lang="zh-CN" altLang="en-US"/>
              <a:t>获得了除了</a:t>
            </a:r>
            <a:r>
              <a:rPr lang="en-US" altLang="zh-CN"/>
              <a:t>CPU</a:t>
            </a:r>
            <a:r>
              <a:rPr lang="zh-CN" altLang="en-US"/>
              <a:t>之外的所有资源</a:t>
            </a:r>
          </a:p>
          <a:p>
            <a:pPr eaLnBrk="1" hangingPunct="1"/>
            <a:r>
              <a:rPr lang="zh-CN" altLang="en-US"/>
              <a:t>运行→完毕</a:t>
            </a:r>
          </a:p>
          <a:p>
            <a:pPr lvl="1" eaLnBrk="1" hangingPunct="1"/>
            <a:r>
              <a:rPr lang="zh-CN" altLang="en-US"/>
              <a:t>进程正常执行完毕或者被</a:t>
            </a:r>
            <a:r>
              <a:rPr lang="en-US" altLang="zh-CN"/>
              <a:t>KILL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6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6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6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6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6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6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381000" y="838200"/>
            <a:ext cx="830580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银行家算法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设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是进程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的请求向量，如果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，表示进程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需要</a:t>
            </a:r>
            <a:r>
              <a:rPr kumimoji="1" lang="en-US" altLang="zh-CN" sz="2400" i="1">
                <a:latin typeface="Times New Roman" pitchFamily="18" charset="0"/>
              </a:rPr>
              <a:t>K</a:t>
            </a:r>
            <a:r>
              <a:rPr kumimoji="1" lang="zh-CN" altLang="en-US" sz="2400">
                <a:latin typeface="Times New Roman" pitchFamily="18" charset="0"/>
              </a:rPr>
              <a:t>个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类型的资源。当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发出资源请求后，系统按下述步骤进行检查：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(1) </a:t>
            </a:r>
            <a:r>
              <a:rPr kumimoji="1" lang="zh-CN" altLang="en-US" sz="2400">
                <a:latin typeface="Times New Roman" pitchFamily="18" charset="0"/>
              </a:rPr>
              <a:t>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］，便转向步骤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；否则认为出错，因为它所需要的资源数已超过它所宣布的最大值。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(2) </a:t>
            </a:r>
            <a:r>
              <a:rPr kumimoji="1" lang="zh-CN" altLang="en-US" sz="2400">
                <a:latin typeface="Times New Roman" pitchFamily="18" charset="0"/>
              </a:rPr>
              <a:t>如果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］，便转向步骤</a:t>
            </a:r>
            <a:r>
              <a:rPr kumimoji="1" lang="en-US" altLang="zh-CN" sz="2400">
                <a:latin typeface="Times New Roman" pitchFamily="18" charset="0"/>
              </a:rPr>
              <a:t>(3)</a:t>
            </a:r>
            <a:r>
              <a:rPr kumimoji="1" lang="zh-CN" altLang="en-US" sz="2400">
                <a:latin typeface="Times New Roman" pitchFamily="18" charset="0"/>
              </a:rPr>
              <a:t>；否则， 表示尚无足够资源，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须等待。 </a:t>
            </a: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ext Box 2"/>
          <p:cNvSpPr txBox="1">
            <a:spLocks noChangeArrowheads="1"/>
          </p:cNvSpPr>
          <p:nvPr/>
        </p:nvSpPr>
        <p:spPr bwMode="auto">
          <a:xfrm>
            <a:off x="457200" y="762000"/>
            <a:ext cx="8305800" cy="52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(3) </a:t>
            </a:r>
            <a:r>
              <a:rPr kumimoji="1" lang="zh-CN" altLang="en-US" sz="2400">
                <a:latin typeface="Times New Roman" pitchFamily="18" charset="0"/>
              </a:rPr>
              <a:t>系统试探着把资源分配给进程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，并修改下面数据结构中的数值：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</a:t>
            </a:r>
            <a:r>
              <a:rPr kumimoji="1" lang="en-US" altLang="zh-CN" sz="2400">
                <a:latin typeface="Times New Roman" pitchFamily="18" charset="0"/>
              </a:rPr>
              <a:t>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=Available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+Request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-Request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(4) </a:t>
            </a:r>
            <a:r>
              <a:rPr kumimoji="1" lang="zh-CN" altLang="en-US" sz="2400">
                <a:latin typeface="Times New Roman" pitchFamily="18" charset="0"/>
              </a:rPr>
              <a:t>系统执行安全性算法，检查此次资源分配后，系统是否处于安全状态。若安全，才正式将资源分配给进程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，以完成本次分配；否则， 将本次的试探分配作废，恢复原来的资源分配状态，让进程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等待。 </a:t>
            </a:r>
          </a:p>
        </p:txBody>
      </p:sp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1219200" y="1066800"/>
            <a:ext cx="2105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3. </a:t>
            </a:r>
            <a:r>
              <a:rPr kumimoji="1" lang="zh-CN" altLang="en-US" sz="2400" b="1">
                <a:latin typeface="Times New Roman" pitchFamily="18" charset="0"/>
              </a:rPr>
              <a:t>安全性算法 </a:t>
            </a:r>
          </a:p>
        </p:txBody>
      </p:sp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80772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(1) </a:t>
            </a:r>
            <a:r>
              <a:rPr kumimoji="1" lang="zh-CN" altLang="en-US" sz="2400">
                <a:latin typeface="Times New Roman" pitchFamily="18" charset="0"/>
              </a:rPr>
              <a:t>设置两个向量：① 工作向量</a:t>
            </a:r>
            <a:r>
              <a:rPr kumimoji="1" lang="en-US" altLang="zh-CN" sz="2400">
                <a:latin typeface="Times New Roman" pitchFamily="18" charset="0"/>
              </a:rPr>
              <a:t>Work: </a:t>
            </a:r>
            <a:r>
              <a:rPr kumimoji="1" lang="zh-CN" altLang="en-US" sz="2400">
                <a:latin typeface="Times New Roman" pitchFamily="18" charset="0"/>
              </a:rPr>
              <a:t>它表示系统可提供给进程继续运行所需的各类资源数目，它含有</a:t>
            </a:r>
            <a:r>
              <a:rPr kumimoji="1" lang="en-US" altLang="zh-CN" sz="2400" i="1">
                <a:latin typeface="Times New Roman" pitchFamily="18" charset="0"/>
              </a:rPr>
              <a:t>m</a:t>
            </a:r>
            <a:r>
              <a:rPr kumimoji="1" lang="zh-CN" altLang="en-US" sz="2400">
                <a:latin typeface="Times New Roman" pitchFamily="18" charset="0"/>
              </a:rPr>
              <a:t>个元素，在执行安全算法开始时，</a:t>
            </a:r>
            <a:r>
              <a:rPr kumimoji="1" lang="en-US" altLang="zh-CN" sz="2400">
                <a:latin typeface="Times New Roman" pitchFamily="18" charset="0"/>
              </a:rPr>
              <a:t>Work∶=Available; ② Finish: </a:t>
            </a:r>
            <a:r>
              <a:rPr kumimoji="1" lang="zh-CN" altLang="en-US" sz="2400">
                <a:latin typeface="Times New Roman" pitchFamily="18" charset="0"/>
              </a:rPr>
              <a:t>它表示系统是否有足够的资源分配给进程，使之运行完成。开始时先做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=false; </a:t>
            </a:r>
            <a:r>
              <a:rPr kumimoji="1" lang="zh-CN" altLang="en-US" sz="2400">
                <a:latin typeface="Times New Roman" pitchFamily="18" charset="0"/>
              </a:rPr>
              <a:t>当有足够资源分配给进程时， 再令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=true</a:t>
            </a:r>
            <a:r>
              <a:rPr kumimoji="1" lang="zh-CN" altLang="en-US" sz="2400">
                <a:latin typeface="Times New Roman" pitchFamily="18" charset="0"/>
              </a:rPr>
              <a:t>。 </a:t>
            </a: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609600" y="533400"/>
            <a:ext cx="8001000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</a:t>
            </a:r>
            <a:r>
              <a:rPr kumimoji="1" lang="zh-CN" altLang="en-US" sz="2400">
                <a:latin typeface="Times New Roman" pitchFamily="18" charset="0"/>
              </a:rPr>
              <a:t>从进程集合中找到一个能满足下述条件的进程： 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=false; ② Need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］≤</a:t>
            </a:r>
            <a:r>
              <a:rPr kumimoji="1" lang="en-US" altLang="zh-CN" sz="2400">
                <a:latin typeface="Times New Roman" pitchFamily="18" charset="0"/>
              </a:rPr>
              <a:t>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］； 若找到， 执行步骤</a:t>
            </a:r>
            <a:r>
              <a:rPr kumimoji="1" lang="en-US" altLang="zh-CN" sz="2400">
                <a:latin typeface="Times New Roman" pitchFamily="18" charset="0"/>
              </a:rPr>
              <a:t>(3)</a:t>
            </a:r>
            <a:r>
              <a:rPr kumimoji="1" lang="zh-CN" altLang="en-US" sz="2400">
                <a:latin typeface="Times New Roman" pitchFamily="18" charset="0"/>
              </a:rPr>
              <a:t>， 否则，执行步骤</a:t>
            </a:r>
            <a:r>
              <a:rPr kumimoji="1" lang="en-US" altLang="zh-CN" sz="2400">
                <a:latin typeface="Times New Roman" pitchFamily="18" charset="0"/>
              </a:rPr>
              <a:t>(4)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</a:t>
            </a:r>
            <a:r>
              <a:rPr kumimoji="1" lang="en-US" altLang="zh-CN" sz="2400">
                <a:latin typeface="Times New Roman" pitchFamily="18" charset="0"/>
              </a:rPr>
              <a:t>(3) </a:t>
            </a:r>
            <a:r>
              <a:rPr kumimoji="1" lang="zh-CN" altLang="en-US" sz="2400">
                <a:latin typeface="Times New Roman" pitchFamily="18" charset="0"/>
              </a:rPr>
              <a:t>当进程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获得资源后，可顺利执行，直至完成，并释放出分配给它的资源，故应执行：</a:t>
            </a:r>
          </a:p>
          <a:p>
            <a:pPr lvl="1"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</a:t>
            </a:r>
            <a:r>
              <a:rPr kumimoji="1" lang="en-US" altLang="zh-CN" sz="2400">
                <a:latin typeface="Times New Roman" pitchFamily="18" charset="0"/>
              </a:rPr>
              <a:t>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=Work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+Allocation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i,j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lvl="1"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］∶</a:t>
            </a:r>
            <a:r>
              <a:rPr kumimoji="1" lang="en-US" altLang="zh-CN" sz="2400">
                <a:latin typeface="Times New Roman" pitchFamily="18" charset="0"/>
              </a:rPr>
              <a:t>=true;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go to step 2; </a:t>
            </a:r>
          </a:p>
        </p:txBody>
      </p:sp>
      <p:sp>
        <p:nvSpPr>
          <p:cNvPr id="227331" name="Text Box 3"/>
          <p:cNvSpPr txBox="1">
            <a:spLocks noChangeArrowheads="1"/>
          </p:cNvSpPr>
          <p:nvPr/>
        </p:nvSpPr>
        <p:spPr bwMode="auto">
          <a:xfrm>
            <a:off x="533400" y="5410200"/>
            <a:ext cx="8153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(4) </a:t>
            </a:r>
            <a:r>
              <a:rPr kumimoji="1" lang="zh-CN" altLang="en-US" sz="2400">
                <a:latin typeface="Times New Roman" pitchFamily="18" charset="0"/>
              </a:rPr>
              <a:t>如果所有进程的</a:t>
            </a:r>
            <a:r>
              <a:rPr kumimoji="1" lang="en-US" altLang="zh-CN" sz="2400">
                <a:latin typeface="Times New Roman" pitchFamily="18" charset="0"/>
              </a:rPr>
              <a:t>Finish</a:t>
            </a:r>
            <a:r>
              <a:rPr kumimoji="1" lang="zh-CN" altLang="en-US" sz="2400">
                <a:latin typeface="Times New Roman" pitchFamily="18" charset="0"/>
              </a:rPr>
              <a:t>［</a:t>
            </a:r>
            <a:r>
              <a:rPr kumimoji="1" lang="en-US" altLang="zh-CN" sz="24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］</a:t>
            </a:r>
            <a:r>
              <a:rPr kumimoji="1" lang="en-US" altLang="zh-CN" sz="2400">
                <a:latin typeface="Times New Roman" pitchFamily="18" charset="0"/>
              </a:rPr>
              <a:t>=true</a:t>
            </a:r>
            <a:r>
              <a:rPr kumimoji="1" lang="zh-CN" altLang="en-US" sz="2400">
                <a:latin typeface="Times New Roman" pitchFamily="18" charset="0"/>
              </a:rPr>
              <a:t>都满足， 则表示系统处于安全状态；否则，系统处于不安全状态。 </a:t>
            </a: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ext Box 2"/>
          <p:cNvSpPr txBox="1">
            <a:spLocks noChangeArrowheads="1"/>
          </p:cNvSpPr>
          <p:nvPr/>
        </p:nvSpPr>
        <p:spPr bwMode="auto">
          <a:xfrm>
            <a:off x="838200" y="685800"/>
            <a:ext cx="272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4. </a:t>
            </a:r>
            <a:r>
              <a:rPr kumimoji="1" lang="zh-CN" altLang="en-US" sz="2400" b="1">
                <a:latin typeface="Times New Roman" pitchFamily="18" charset="0"/>
              </a:rPr>
              <a:t>银行家算法之例 </a:t>
            </a:r>
          </a:p>
        </p:txBody>
      </p:sp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</a:t>
            </a:r>
            <a:r>
              <a:rPr kumimoji="1" lang="zh-CN" altLang="en-US" sz="2400">
                <a:latin typeface="Times New Roman" pitchFamily="18" charset="0"/>
              </a:rPr>
              <a:t>假定系统中有五个进程｛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2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3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｝和三类资源｛</a:t>
            </a:r>
            <a:r>
              <a:rPr kumimoji="1" lang="en-US" altLang="zh-CN" sz="2400">
                <a:latin typeface="Times New Roman" pitchFamily="18" charset="0"/>
              </a:rPr>
              <a:t>A, B, C</a:t>
            </a:r>
            <a:r>
              <a:rPr kumimoji="1" lang="zh-CN" altLang="en-US" sz="2400">
                <a:latin typeface="Times New Roman" pitchFamily="18" charset="0"/>
              </a:rPr>
              <a:t>｝，各种资源的数量分别为</a:t>
            </a:r>
            <a:r>
              <a:rPr kumimoji="1" lang="en-US" altLang="zh-CN" sz="2400">
                <a:latin typeface="Times New Roman" pitchFamily="18" charset="0"/>
              </a:rPr>
              <a:t>10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5</a:t>
            </a:r>
            <a:r>
              <a:rPr kumimoji="1" lang="zh-CN" altLang="en-US" sz="2400">
                <a:latin typeface="Times New Roman" pitchFamily="18" charset="0"/>
              </a:rPr>
              <a:t>、</a:t>
            </a:r>
            <a:r>
              <a:rPr kumimoji="1" lang="en-US" altLang="zh-CN" sz="2400">
                <a:latin typeface="Times New Roman" pitchFamily="18" charset="0"/>
              </a:rPr>
              <a:t>7</a:t>
            </a:r>
            <a:r>
              <a:rPr kumimoji="1" lang="zh-CN" altLang="en-US" sz="2400">
                <a:latin typeface="Times New Roman" pitchFamily="18" charset="0"/>
              </a:rPr>
              <a:t>，在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时刻的资源分配情况如图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zh-CN" altLang="en-US" sz="2400">
                <a:latin typeface="Times New Roman" pitchFamily="18" charset="0"/>
              </a:rPr>
              <a:t>所示。 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2971800" y="6400800"/>
            <a:ext cx="398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时刻的资源分配表 </a:t>
            </a:r>
          </a:p>
        </p:txBody>
      </p:sp>
      <p:pic>
        <p:nvPicPr>
          <p:cNvPr id="228357" name="Picture 5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76962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1143000" y="1066800"/>
            <a:ext cx="340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(1)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时刻的安全性： 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2971800" y="5867400"/>
            <a:ext cx="3681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3-16 </a:t>
            </a:r>
            <a:r>
              <a:rPr kumimoji="1" lang="en-US" altLang="zh-CN" sz="2400" i="1">
                <a:latin typeface="Times New Roman" pitchFamily="18" charset="0"/>
              </a:rPr>
              <a:t>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时刻的安全序列 </a:t>
            </a:r>
          </a:p>
        </p:txBody>
      </p:sp>
      <p:pic>
        <p:nvPicPr>
          <p:cNvPr id="229380" name="Picture 4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ext Box 2"/>
          <p:cNvSpPr txBox="1">
            <a:spLocks noChangeArrowheads="1"/>
          </p:cNvSpPr>
          <p:nvPr/>
        </p:nvSpPr>
        <p:spPr bwMode="auto">
          <a:xfrm>
            <a:off x="685800" y="838200"/>
            <a:ext cx="79248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(2)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2)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0, 2)≤Need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(1, 2, 2)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② Request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(1, 0, 2)≤Available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en-US" altLang="zh-CN" sz="2400">
                <a:latin typeface="Times New Roman" pitchFamily="18" charset="0"/>
              </a:rPr>
              <a:t>(3, 3, 2)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③ </a:t>
            </a:r>
            <a:r>
              <a:rPr kumimoji="1" lang="zh-CN" altLang="en-US" sz="2400">
                <a:latin typeface="Times New Roman" pitchFamily="18" charset="0"/>
              </a:rPr>
              <a:t>系统先假定可为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分配资源，并修改</a:t>
            </a:r>
            <a:r>
              <a:rPr kumimoji="1" lang="en-US" altLang="zh-CN" sz="2400">
                <a:latin typeface="Times New Roman" pitchFamily="18" charset="0"/>
              </a:rPr>
              <a:t>Available, Allocation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和</a:t>
            </a:r>
            <a:r>
              <a:rPr kumimoji="1" lang="en-US" altLang="zh-CN" sz="2400">
                <a:latin typeface="Times New Roman" pitchFamily="18" charset="0"/>
              </a:rPr>
              <a:t>Need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向量，由此形成的资源变化情况如图 </a:t>
            </a:r>
            <a:r>
              <a:rPr kumimoji="1" lang="en-US" altLang="zh-CN" sz="2400">
                <a:latin typeface="Times New Roman" pitchFamily="18" charset="0"/>
              </a:rPr>
              <a:t>3-15 </a:t>
            </a:r>
            <a:r>
              <a:rPr kumimoji="1" lang="zh-CN" altLang="en-US" sz="2400">
                <a:latin typeface="Times New Roman" pitchFamily="18" charset="0"/>
              </a:rPr>
              <a:t>中的圆括号所示。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④ 再利用安全性算法检查此时系统是否安全。 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Text Box 2"/>
          <p:cNvSpPr txBox="1">
            <a:spLocks noChangeArrowheads="1"/>
          </p:cNvSpPr>
          <p:nvPr/>
        </p:nvSpPr>
        <p:spPr bwMode="auto">
          <a:xfrm>
            <a:off x="2438400" y="5638800"/>
            <a:ext cx="497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3-17  P</a:t>
            </a:r>
            <a:r>
              <a:rPr kumimoji="1" lang="en-US" altLang="zh-CN" sz="2400" baseline="-250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申请资源时的安全性检查 </a:t>
            </a:r>
          </a:p>
        </p:txBody>
      </p:sp>
      <p:pic>
        <p:nvPicPr>
          <p:cNvPr id="231427" name="Picture 3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Text Box 2"/>
          <p:cNvSpPr txBox="1">
            <a:spLocks noChangeArrowheads="1"/>
          </p:cNvSpPr>
          <p:nvPr/>
        </p:nvSpPr>
        <p:spPr bwMode="auto">
          <a:xfrm>
            <a:off x="609600" y="762000"/>
            <a:ext cx="8077200" cy="575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(3) 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3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(3, 3, 0)≤Need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(4, 3, 1);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② Request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en-US" altLang="zh-CN" sz="2400">
                <a:latin typeface="Times New Roman" pitchFamily="18" charset="0"/>
              </a:rPr>
              <a:t>(3, 3, 0) &lt;      Available(2, 3, 0)</a:t>
            </a:r>
            <a:r>
              <a:rPr kumimoji="1" lang="zh-CN" altLang="en-US" sz="2400">
                <a:latin typeface="Times New Roman" pitchFamily="18" charset="0"/>
              </a:rPr>
              <a:t>，让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4</a:t>
            </a:r>
            <a:r>
              <a:rPr kumimoji="1" lang="zh-CN" altLang="en-US" sz="2400">
                <a:latin typeface="Times New Roman" pitchFamily="18" charset="0"/>
              </a:rPr>
              <a:t>等待。  </a:t>
            </a:r>
            <a:r>
              <a:rPr kumimoji="1" lang="en-US" altLang="zh-CN" sz="2400">
                <a:latin typeface="Times New Roman" pitchFamily="18" charset="0"/>
              </a:rPr>
              <a:t>(4) 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请求资源：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发出请求向量</a:t>
            </a:r>
            <a:r>
              <a:rPr kumimoji="1" lang="en-US" altLang="zh-CN" sz="2400">
                <a:latin typeface="Times New Roman" pitchFamily="18" charset="0"/>
              </a:rPr>
              <a:t>Requst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2</a:t>
            </a:r>
            <a:r>
              <a:rPr kumimoji="1" lang="zh-CN" altLang="en-US" sz="2400">
                <a:latin typeface="Times New Roman" pitchFamily="18" charset="0"/>
              </a:rPr>
              <a:t>，</a:t>
            </a:r>
            <a:r>
              <a:rPr kumimoji="1" lang="en-US" altLang="zh-CN" sz="2400">
                <a:latin typeface="Times New Roman" pitchFamily="18" charset="0"/>
              </a:rPr>
              <a:t>0)</a:t>
            </a:r>
            <a:r>
              <a:rPr kumimoji="1" lang="zh-CN" altLang="en-US" sz="2400">
                <a:latin typeface="Times New Roman" pitchFamily="18" charset="0"/>
              </a:rPr>
              <a:t>，系统按银行家算法进行检查：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① </a:t>
            </a:r>
            <a:r>
              <a:rPr kumimoji="1" lang="en-US" altLang="zh-CN" sz="2400">
                <a:latin typeface="Times New Roman" pitchFamily="18" charset="0"/>
              </a:rPr>
              <a:t>Request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(0, 2, 0)≤Need0(7, 4, 3);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② Request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en-US" altLang="zh-CN" sz="2400">
                <a:latin typeface="Times New Roman" pitchFamily="18" charset="0"/>
              </a:rPr>
              <a:t>(0, 2, 0)≤Available(2, 3, 0);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③ </a:t>
            </a:r>
            <a:r>
              <a:rPr kumimoji="1" lang="zh-CN" altLang="en-US" sz="2400">
                <a:latin typeface="Times New Roman" pitchFamily="18" charset="0"/>
              </a:rPr>
              <a:t>系统暂时先假定可为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分配资源，并修改有关数据，如图 </a:t>
            </a:r>
            <a:r>
              <a:rPr kumimoji="1" lang="en-US" altLang="zh-CN" sz="2400">
                <a:latin typeface="Times New Roman" pitchFamily="18" charset="0"/>
              </a:rPr>
              <a:t>3-18 </a:t>
            </a:r>
            <a:r>
              <a:rPr kumimoji="1" lang="zh-CN" altLang="en-US" sz="2400">
                <a:latin typeface="Times New Roman" pitchFamily="18" charset="0"/>
              </a:rPr>
              <a:t>所示。 </a:t>
            </a:r>
          </a:p>
        </p:txBody>
      </p:sp>
      <p:graphicFrame>
        <p:nvGraphicFramePr>
          <p:cNvPr id="232451" name="Object 3"/>
          <p:cNvGraphicFramePr>
            <a:graphicFrameLocks noChangeAspect="1"/>
          </p:cNvGraphicFramePr>
          <p:nvPr/>
        </p:nvGraphicFramePr>
        <p:xfrm>
          <a:off x="3962400" y="2667000"/>
          <a:ext cx="5715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" imgH="139700" progId="Equation.3">
                  <p:embed/>
                </p:oleObj>
              </mc:Choice>
              <mc:Fallback>
                <p:oleObj name="Equation" r:id="rId3" imgW="228600" imgH="139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67000"/>
                        <a:ext cx="571500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905000" y="5715000"/>
            <a:ext cx="551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3-18 </a:t>
            </a:r>
            <a:r>
              <a:rPr kumimoji="1" lang="zh-CN" altLang="en-US" sz="2400">
                <a:latin typeface="Times New Roman" pitchFamily="18" charset="0"/>
              </a:rPr>
              <a:t>为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分配资源后的有关资源数据 </a:t>
            </a:r>
          </a:p>
        </p:txBody>
      </p:sp>
      <p:sp>
        <p:nvSpPr>
          <p:cNvPr id="233475" name="AutoShape 3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8382000" y="6394450"/>
            <a:ext cx="762000" cy="4572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3476" name="Picture 4" descr="未标题-1 拷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运行→就绪</a:t>
            </a:r>
          </a:p>
          <a:p>
            <a:pPr lvl="1" eaLnBrk="1" hangingPunct="1"/>
            <a:r>
              <a:rPr lang="zh-CN" altLang="en-US"/>
              <a:t>时间片用完、</a:t>
            </a:r>
            <a:r>
              <a:rPr lang="en-US" altLang="zh-CN"/>
              <a:t>CPU</a:t>
            </a:r>
            <a:r>
              <a:rPr lang="zh-CN" altLang="en-US"/>
              <a:t>被抢占</a:t>
            </a:r>
          </a:p>
          <a:p>
            <a:pPr eaLnBrk="1" hangingPunct="1"/>
            <a:r>
              <a:rPr lang="zh-CN" altLang="en-US"/>
              <a:t>运行→阻塞</a:t>
            </a:r>
          </a:p>
          <a:p>
            <a:pPr lvl="1" eaLnBrk="1" hangingPunct="1"/>
            <a:r>
              <a:rPr lang="zh-CN" altLang="en-US"/>
              <a:t>等待请求完成</a:t>
            </a:r>
          </a:p>
          <a:p>
            <a:pPr eaLnBrk="1" hangingPunct="1"/>
            <a:r>
              <a:rPr lang="zh-CN" altLang="en-US"/>
              <a:t>阻塞→就绪</a:t>
            </a:r>
          </a:p>
          <a:p>
            <a:pPr lvl="1" eaLnBrk="1" hangingPunct="1"/>
            <a:r>
              <a:rPr lang="zh-CN" altLang="en-US"/>
              <a:t>请求已经完成</a:t>
            </a:r>
          </a:p>
          <a:p>
            <a:pPr eaLnBrk="1" hangingPunct="1"/>
            <a:r>
              <a:rPr lang="zh-CN" altLang="en-US"/>
              <a:t>就绪（阻塞）→退出</a:t>
            </a:r>
          </a:p>
          <a:p>
            <a:pPr lvl="1" eaLnBrk="1" hangingPunct="1"/>
            <a:r>
              <a:rPr lang="zh-CN" altLang="en-US"/>
              <a:t>无偿地被</a:t>
            </a:r>
            <a:r>
              <a:rPr lang="en-US" altLang="zh-CN"/>
              <a:t>KILL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2743200" y="533400"/>
            <a:ext cx="353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latin typeface="Times New Roman" pitchFamily="18" charset="0"/>
              </a:rPr>
              <a:t>死锁的</a:t>
            </a:r>
            <a:r>
              <a:rPr kumimoji="1" lang="zh-CN" altLang="en-US" sz="3200" b="1" dirty="0">
                <a:solidFill>
                  <a:srgbClr val="FF0000"/>
                </a:solidFill>
                <a:latin typeface="Times New Roman" pitchFamily="18" charset="0"/>
              </a:rPr>
              <a:t>检测与解除 </a:t>
            </a:r>
          </a:p>
        </p:txBody>
      </p:sp>
      <p:sp>
        <p:nvSpPr>
          <p:cNvPr id="234499" name="Text Box 3"/>
          <p:cNvSpPr txBox="1">
            <a:spLocks noChangeArrowheads="1"/>
          </p:cNvSpPr>
          <p:nvPr/>
        </p:nvSpPr>
        <p:spPr bwMode="auto">
          <a:xfrm>
            <a:off x="914400" y="1600200"/>
            <a:ext cx="2051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latin typeface="Times New Roman" pitchFamily="18" charset="0"/>
              </a:rPr>
              <a:t>死锁的检测 </a:t>
            </a: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990600" y="2362200"/>
            <a:ext cx="5862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资源分配图</a:t>
            </a:r>
            <a:r>
              <a:rPr kumimoji="1" lang="en-US" altLang="zh-CN" sz="2400" b="1">
                <a:latin typeface="Times New Roman" pitchFamily="18" charset="0"/>
              </a:rPr>
              <a:t>(Resource Allocation Graph) </a:t>
            </a: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3439448" y="6091535"/>
            <a:ext cx="36471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每类资源有多个时的情况 </a:t>
            </a:r>
          </a:p>
        </p:txBody>
      </p:sp>
      <p:graphicFrame>
        <p:nvGraphicFramePr>
          <p:cNvPr id="2345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338160"/>
              </p:ext>
            </p:extLst>
          </p:nvPr>
        </p:nvGraphicFramePr>
        <p:xfrm>
          <a:off x="3048000" y="2819400"/>
          <a:ext cx="3505200" cy="317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93520" imgH="1348740" progId="">
                  <p:embed/>
                </p:oleObj>
              </mc:Choice>
              <mc:Fallback>
                <p:oleObj name="VISIO" r:id="rId3" imgW="1493520" imgH="1348740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3505200" cy="317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2"/>
          <p:cNvSpPr txBox="1">
            <a:spLocks noChangeArrowheads="1"/>
          </p:cNvSpPr>
          <p:nvPr/>
        </p:nvSpPr>
        <p:spPr bwMode="auto">
          <a:xfrm>
            <a:off x="685800" y="1143000"/>
            <a:ext cx="8001000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75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(2) </a:t>
            </a:r>
            <a:r>
              <a:rPr kumimoji="1" lang="zh-CN" altLang="en-US" sz="2400">
                <a:latin typeface="Times New Roman" pitchFamily="18" charset="0"/>
              </a:rPr>
              <a:t>凡属于</a:t>
            </a:r>
            <a:r>
              <a:rPr kumimoji="1" lang="en-US" altLang="zh-CN" sz="2400">
                <a:latin typeface="Times New Roman" pitchFamily="18" charset="0"/>
              </a:rPr>
              <a:t>E</a:t>
            </a:r>
            <a:r>
              <a:rPr kumimoji="1" lang="zh-CN" altLang="en-US" sz="2400">
                <a:latin typeface="Times New Roman" pitchFamily="18" charset="0"/>
              </a:rPr>
              <a:t>中的一个边</a:t>
            </a:r>
            <a:r>
              <a:rPr kumimoji="1" lang="en-US" altLang="zh-CN" sz="2400">
                <a:latin typeface="Times New Roman" pitchFamily="18" charset="0"/>
              </a:rPr>
              <a:t>e∈E</a:t>
            </a:r>
            <a:r>
              <a:rPr kumimoji="1" lang="zh-CN" altLang="en-US" sz="2400">
                <a:latin typeface="Times New Roman" pitchFamily="18" charset="0"/>
              </a:rPr>
              <a:t>，都连接着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zh-CN" altLang="en-US" sz="2400">
                <a:latin typeface="Times New Roman" pitchFamily="18" charset="0"/>
              </a:rPr>
              <a:t>中的一个结点和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zh-CN" altLang="en-US" sz="2400">
                <a:latin typeface="Times New Roman" pitchFamily="18" charset="0"/>
              </a:rPr>
              <a:t>中的一个结点，</a:t>
            </a:r>
            <a:r>
              <a:rPr kumimoji="1" lang="en-US" altLang="zh-CN" sz="2400">
                <a:latin typeface="Times New Roman" pitchFamily="18" charset="0"/>
              </a:rPr>
              <a:t>e={p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, 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en-US" altLang="zh-CN" sz="2400">
                <a:latin typeface="Times New Roman" pitchFamily="18" charset="0"/>
              </a:rPr>
              <a:t>}</a:t>
            </a:r>
            <a:r>
              <a:rPr kumimoji="1" lang="zh-CN" altLang="en-US" sz="2400">
                <a:latin typeface="Times New Roman" pitchFamily="18" charset="0"/>
              </a:rPr>
              <a:t>是资源请求边，由进程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指向资源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， 它表示进程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请求一个单位的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资源。</a:t>
            </a:r>
            <a:r>
              <a:rPr kumimoji="1" lang="en-US" altLang="zh-CN" sz="2400">
                <a:latin typeface="Times New Roman" pitchFamily="18" charset="0"/>
              </a:rPr>
              <a:t>e={r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en-US" altLang="zh-CN" sz="2400">
                <a:latin typeface="Times New Roman" pitchFamily="18" charset="0"/>
              </a:rPr>
              <a:t>, 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}</a:t>
            </a:r>
            <a:r>
              <a:rPr kumimoji="1" lang="zh-CN" altLang="en-US" sz="2400">
                <a:latin typeface="Times New Roman" pitchFamily="18" charset="0"/>
              </a:rPr>
              <a:t>是资源分配边，由资源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指向进程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, </a:t>
            </a:r>
            <a:r>
              <a:rPr kumimoji="1" lang="zh-CN" altLang="en-US" sz="2400">
                <a:latin typeface="Times New Roman" pitchFamily="18" charset="0"/>
              </a:rPr>
              <a:t>它表示把一个单位的资源</a:t>
            </a:r>
            <a:r>
              <a:rPr kumimoji="1" lang="en-US" altLang="zh-CN" sz="2400">
                <a:latin typeface="Times New Roman" pitchFamily="18" charset="0"/>
              </a:rPr>
              <a:t>r</a:t>
            </a:r>
            <a:r>
              <a:rPr kumimoji="1" lang="en-US" altLang="zh-CN" sz="2400" baseline="-25000">
                <a:latin typeface="Times New Roman" pitchFamily="18" charset="0"/>
              </a:rPr>
              <a:t>j</a:t>
            </a:r>
            <a:r>
              <a:rPr kumimoji="1" lang="zh-CN" altLang="en-US" sz="2400">
                <a:latin typeface="Times New Roman" pitchFamily="18" charset="0"/>
              </a:rPr>
              <a:t>分配给进程</a:t>
            </a:r>
            <a:r>
              <a:rPr kumimoji="1" lang="en-US" altLang="zh-CN" sz="2400">
                <a:latin typeface="Times New Roman" pitchFamily="18" charset="0"/>
              </a:rPr>
              <a:t>p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Text Box 2"/>
          <p:cNvSpPr txBox="1">
            <a:spLocks noChangeArrowheads="1"/>
          </p:cNvSpPr>
          <p:nvPr/>
        </p:nvSpPr>
        <p:spPr bwMode="auto">
          <a:xfrm>
            <a:off x="974725" y="955675"/>
            <a:ext cx="179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死锁定理 </a:t>
            </a:r>
          </a:p>
        </p:txBody>
      </p:sp>
      <p:sp>
        <p:nvSpPr>
          <p:cNvPr id="236547" name="Text Box 3"/>
          <p:cNvSpPr txBox="1">
            <a:spLocks noChangeArrowheads="1"/>
          </p:cNvSpPr>
          <p:nvPr/>
        </p:nvSpPr>
        <p:spPr bwMode="auto">
          <a:xfrm>
            <a:off x="3032125" y="5984875"/>
            <a:ext cx="3714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latin typeface="Times New Roman" pitchFamily="18" charset="0"/>
              </a:rPr>
              <a:t>图 </a:t>
            </a:r>
            <a:r>
              <a:rPr kumimoji="1" lang="en-US" altLang="zh-CN" sz="2400">
                <a:latin typeface="Times New Roman" pitchFamily="18" charset="0"/>
              </a:rPr>
              <a:t>3-20 </a:t>
            </a:r>
            <a:r>
              <a:rPr kumimoji="1" lang="zh-CN" altLang="en-US" sz="2400">
                <a:latin typeface="Times New Roman" pitchFamily="18" charset="0"/>
              </a:rPr>
              <a:t>资源分配图的简化 </a:t>
            </a:r>
          </a:p>
        </p:txBody>
      </p:sp>
      <p:graphicFrame>
        <p:nvGraphicFramePr>
          <p:cNvPr id="236548" name="Object 4"/>
          <p:cNvGraphicFramePr>
            <a:graphicFrameLocks noChangeAspect="1"/>
          </p:cNvGraphicFramePr>
          <p:nvPr/>
        </p:nvGraphicFramePr>
        <p:xfrm>
          <a:off x="0" y="2286000"/>
          <a:ext cx="9144000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72000" imgH="1539240" progId="">
                  <p:embed/>
                </p:oleObj>
              </mc:Choice>
              <mc:Fallback>
                <p:oleObj name="VISIO" r:id="rId3" imgW="4572000" imgH="1539240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0"/>
                        <a:ext cx="9144000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" y="3429000"/>
            <a:ext cx="9092487" cy="1689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0" y="1143000"/>
            <a:ext cx="8686800" cy="21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88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Text Box 2"/>
          <p:cNvSpPr txBox="1">
            <a:spLocks noChangeArrowheads="1"/>
          </p:cNvSpPr>
          <p:nvPr/>
        </p:nvSpPr>
        <p:spPr bwMode="auto">
          <a:xfrm>
            <a:off x="914400" y="152400"/>
            <a:ext cx="240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2  </a:t>
            </a:r>
            <a:r>
              <a:rPr kumimoji="1" lang="zh-CN" altLang="en-US" sz="2800" b="1" dirty="0">
                <a:latin typeface="Times New Roman" pitchFamily="18" charset="0"/>
              </a:rPr>
              <a:t>死锁的解除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469506" cy="47863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阻塞→阻塞挂起</a:t>
            </a:r>
          </a:p>
          <a:p>
            <a:pPr lvl="1" eaLnBrk="1" hangingPunct="1"/>
            <a:r>
              <a:rPr lang="zh-CN" altLang="en-US"/>
              <a:t>释放内存空间</a:t>
            </a:r>
          </a:p>
          <a:p>
            <a:pPr eaLnBrk="1" hangingPunct="1"/>
            <a:r>
              <a:rPr lang="zh-CN" altLang="en-US"/>
              <a:t>就绪→就绪挂起</a:t>
            </a:r>
          </a:p>
          <a:p>
            <a:pPr lvl="1" eaLnBrk="1" hangingPunct="1"/>
            <a:r>
              <a:rPr lang="zh-CN" altLang="en-US"/>
              <a:t>没有阻塞进程，挂起就绪进程以释放空间</a:t>
            </a:r>
          </a:p>
          <a:p>
            <a:pPr eaLnBrk="1" hangingPunct="1"/>
            <a:r>
              <a:rPr lang="zh-CN" altLang="en-US"/>
              <a:t>就绪挂起→就绪</a:t>
            </a:r>
          </a:p>
          <a:p>
            <a:pPr lvl="1" eaLnBrk="1" hangingPunct="1"/>
            <a:r>
              <a:rPr lang="zh-CN" altLang="en-US"/>
              <a:t>没有就绪进程或者就绪进程优先级较低</a:t>
            </a:r>
          </a:p>
          <a:p>
            <a:pPr eaLnBrk="1" hangingPunct="1"/>
            <a:r>
              <a:rPr lang="zh-CN" altLang="en-US"/>
              <a:t>阻塞挂起→阻塞</a:t>
            </a:r>
          </a:p>
          <a:p>
            <a:pPr eaLnBrk="1" hangingPunct="1"/>
            <a:r>
              <a:rPr lang="zh-CN" altLang="en-US"/>
              <a:t>阻塞挂起→就绪挂起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2.3 </a:t>
            </a:r>
            <a:r>
              <a:rPr lang="zh-CN" altLang="en-US"/>
              <a:t>进程状态的转换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深入理解进程的状态转换，有助于深入理解操作系统的内部精髓！</a:t>
            </a:r>
          </a:p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哪些状态之间是不可以相互转换的？</a:t>
            </a:r>
          </a:p>
          <a:p>
            <a:pPr lvl="1" eaLnBrk="1" hangingPunct="1"/>
            <a:r>
              <a:rPr lang="zh-CN" altLang="en-US"/>
              <a:t>为什么不存在这些转换？</a:t>
            </a:r>
          </a:p>
          <a:p>
            <a:pPr lvl="1" eaLnBrk="1" hangingPunct="1"/>
            <a:r>
              <a:rPr lang="zh-CN" altLang="en-US"/>
              <a:t>有没有可能存在这些转换？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进程状态（若干状态之间的转换及转换依据）</a:t>
            </a:r>
          </a:p>
          <a:p>
            <a:pPr eaLnBrk="1" hangingPunct="1"/>
            <a:r>
              <a:rPr lang="zh-CN" altLang="en-US"/>
              <a:t>进程映像</a:t>
            </a:r>
          </a:p>
          <a:p>
            <a:pPr eaLnBrk="1" hangingPunct="1"/>
            <a:r>
              <a:rPr lang="zh-CN" altLang="en-US"/>
              <a:t>进程控制块 </a:t>
            </a:r>
            <a:r>
              <a:rPr lang="en-US" altLang="zh-CN"/>
              <a:t>PCB </a:t>
            </a:r>
            <a:r>
              <a:rPr lang="zh-CN" altLang="en-US"/>
              <a:t>（</a:t>
            </a:r>
            <a:r>
              <a:rPr lang="en-US" altLang="zh-CN"/>
              <a:t>Process Control Block</a:t>
            </a:r>
            <a:r>
              <a:rPr lang="zh-CN" altLang="en-US"/>
              <a:t>）</a:t>
            </a:r>
          </a:p>
          <a:p>
            <a:pPr eaLnBrk="1" hangingPunct="1"/>
            <a:r>
              <a:rPr lang="zh-CN" altLang="en-US"/>
              <a:t>进程图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如果你是操作系统的设计者，你如何去控制进程？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进程映像</a:t>
            </a:r>
          </a:p>
          <a:p>
            <a:pPr lvl="1" eaLnBrk="1" hangingPunct="1"/>
            <a:r>
              <a:rPr lang="zh-CN" altLang="en-US"/>
              <a:t>进程的程序、数据、堆、栈的集合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</a:rPr>
              <a:t>进程控制块</a:t>
            </a:r>
          </a:p>
          <a:p>
            <a:pPr lvl="1" eaLnBrk="1" hangingPunct="1"/>
            <a:r>
              <a:rPr lang="zh-CN" altLang="en-US"/>
              <a:t>用于控制进程属性的集合。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 descr="Fig03_1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990600"/>
            <a:ext cx="6324600" cy="5677804"/>
          </a:xfr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21" name="矩形 20"/>
          <p:cNvSpPr/>
          <p:nvPr/>
        </p:nvSpPr>
        <p:spPr>
          <a:xfrm>
            <a:off x="1600200" y="6248400"/>
            <a:ext cx="6096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原图来源于</a:t>
            </a:r>
            <a:r>
              <a:rPr lang="en-US" altLang="zh-CN" dirty="0"/>
              <a:t>《</a:t>
            </a:r>
            <a:r>
              <a:rPr lang="zh-CN" altLang="en-US" dirty="0"/>
              <a:t>操作系统</a:t>
            </a:r>
            <a:r>
              <a:rPr lang="en-US" altLang="zh-CN" dirty="0"/>
              <a:t>—</a:t>
            </a:r>
            <a:r>
              <a:rPr lang="zh-CN" altLang="en-US" dirty="0"/>
              <a:t>精髓与设计原理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进程控制块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495800" y="1752600"/>
            <a:ext cx="1752600" cy="4267200"/>
            <a:chOff x="2832" y="1200"/>
            <a:chExt cx="1104" cy="2688"/>
          </a:xfrm>
        </p:grpSpPr>
        <p:sp>
          <p:nvSpPr>
            <p:cNvPr id="39945" name="Rectangle 4"/>
            <p:cNvSpPr>
              <a:spLocks noChangeArrowheads="1"/>
            </p:cNvSpPr>
            <p:nvPr/>
          </p:nvSpPr>
          <p:spPr bwMode="auto">
            <a:xfrm>
              <a:off x="2832" y="1200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标识符</a:t>
              </a:r>
            </a:p>
          </p:txBody>
        </p:sp>
        <p:sp>
          <p:nvSpPr>
            <p:cNvPr id="39946" name="Rectangle 5"/>
            <p:cNvSpPr>
              <a:spLocks noChangeArrowheads="1"/>
            </p:cNvSpPr>
            <p:nvPr/>
          </p:nvSpPr>
          <p:spPr bwMode="auto">
            <a:xfrm>
              <a:off x="2832" y="1536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状态</a:t>
              </a:r>
            </a:p>
          </p:txBody>
        </p:sp>
        <p:sp>
          <p:nvSpPr>
            <p:cNvPr id="39947" name="Rectangle 6"/>
            <p:cNvSpPr>
              <a:spLocks noChangeArrowheads="1"/>
            </p:cNvSpPr>
            <p:nvPr/>
          </p:nvSpPr>
          <p:spPr bwMode="auto">
            <a:xfrm>
              <a:off x="2832" y="1872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优先级</a:t>
              </a:r>
            </a:p>
          </p:txBody>
        </p:sp>
        <p:sp>
          <p:nvSpPr>
            <p:cNvPr id="39948" name="Rectangle 7"/>
            <p:cNvSpPr>
              <a:spLocks noChangeArrowheads="1"/>
            </p:cNvSpPr>
            <p:nvPr/>
          </p:nvSpPr>
          <p:spPr bwMode="auto">
            <a:xfrm>
              <a:off x="2832" y="2208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程序计数器</a:t>
              </a:r>
            </a:p>
          </p:txBody>
        </p:sp>
        <p:sp>
          <p:nvSpPr>
            <p:cNvPr id="39949" name="Rectangle 8"/>
            <p:cNvSpPr>
              <a:spLocks noChangeArrowheads="1"/>
            </p:cNvSpPr>
            <p:nvPr/>
          </p:nvSpPr>
          <p:spPr bwMode="auto">
            <a:xfrm>
              <a:off x="2832" y="2544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内存指针</a:t>
              </a:r>
            </a:p>
          </p:txBody>
        </p:sp>
        <p:sp>
          <p:nvSpPr>
            <p:cNvPr id="39950" name="Rectangle 9"/>
            <p:cNvSpPr>
              <a:spLocks noChangeArrowheads="1"/>
            </p:cNvSpPr>
            <p:nvPr/>
          </p:nvSpPr>
          <p:spPr bwMode="auto">
            <a:xfrm>
              <a:off x="2832" y="2880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上下文</a:t>
              </a:r>
            </a:p>
          </p:txBody>
        </p:sp>
        <p:sp>
          <p:nvSpPr>
            <p:cNvPr id="39951" name="Rectangle 10"/>
            <p:cNvSpPr>
              <a:spLocks noChangeArrowheads="1"/>
            </p:cNvSpPr>
            <p:nvPr/>
          </p:nvSpPr>
          <p:spPr bwMode="auto">
            <a:xfrm>
              <a:off x="2832" y="3216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I/O</a:t>
              </a:r>
              <a:r>
                <a:rPr lang="zh-CN" altLang="en-US" sz="2400" b="1">
                  <a:ea typeface="楷体" pitchFamily="49" charset="-122"/>
                </a:rPr>
                <a:t>状态</a:t>
              </a:r>
            </a:p>
          </p:txBody>
        </p:sp>
        <p:sp>
          <p:nvSpPr>
            <p:cNvPr id="39952" name="Rectangle 11"/>
            <p:cNvSpPr>
              <a:spLocks noChangeArrowheads="1"/>
            </p:cNvSpPr>
            <p:nvPr/>
          </p:nvSpPr>
          <p:spPr bwMode="auto">
            <a:xfrm>
              <a:off x="2832" y="3552"/>
              <a:ext cx="1104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审计信息</a:t>
              </a:r>
            </a:p>
          </p:txBody>
        </p:sp>
      </p:grpSp>
      <p:sp>
        <p:nvSpPr>
          <p:cNvPr id="174093" name="AutoShape 13"/>
          <p:cNvSpPr>
            <a:spLocks noChangeArrowheads="1"/>
          </p:cNvSpPr>
          <p:nvPr/>
        </p:nvSpPr>
        <p:spPr bwMode="auto">
          <a:xfrm>
            <a:off x="6477000" y="3886200"/>
            <a:ext cx="1905000" cy="838200"/>
          </a:xfrm>
          <a:prstGeom prst="wedgeRoundRectCallout">
            <a:avLst>
              <a:gd name="adj1" fmla="val -67000"/>
              <a:gd name="adj2" fmla="val 45833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处理器的寄存器数据信息</a:t>
            </a:r>
          </a:p>
        </p:txBody>
      </p:sp>
      <p:sp>
        <p:nvSpPr>
          <p:cNvPr id="174095" name="AutoShape 15"/>
          <p:cNvSpPr>
            <a:spLocks noChangeArrowheads="1"/>
          </p:cNvSpPr>
          <p:nvPr/>
        </p:nvSpPr>
        <p:spPr bwMode="auto">
          <a:xfrm>
            <a:off x="1905000" y="3276600"/>
            <a:ext cx="1905000" cy="1371600"/>
          </a:xfrm>
          <a:prstGeom prst="wedgeRoundRectCallout">
            <a:avLst>
              <a:gd name="adj1" fmla="val 83000"/>
              <a:gd name="adj2" fmla="val 10764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程序代码和进程相关数据指针、共享内存块指针等</a:t>
            </a:r>
          </a:p>
        </p:txBody>
      </p:sp>
      <p:sp>
        <p:nvSpPr>
          <p:cNvPr id="174096" name="AutoShape 16"/>
          <p:cNvSpPr>
            <a:spLocks noChangeArrowheads="1"/>
          </p:cNvSpPr>
          <p:nvPr/>
        </p:nvSpPr>
        <p:spPr bwMode="auto">
          <a:xfrm>
            <a:off x="6553200" y="2743200"/>
            <a:ext cx="1905000" cy="838200"/>
          </a:xfrm>
          <a:prstGeom prst="wedgeRoundRectCallout">
            <a:avLst>
              <a:gd name="adj1" fmla="val -67000"/>
              <a:gd name="adj2" fmla="val 45833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下一条执行指令的地址</a:t>
            </a:r>
          </a:p>
        </p:txBody>
      </p:sp>
      <p:sp>
        <p:nvSpPr>
          <p:cNvPr id="174097" name="AutoShape 17"/>
          <p:cNvSpPr>
            <a:spLocks noChangeArrowheads="1"/>
          </p:cNvSpPr>
          <p:nvPr/>
        </p:nvSpPr>
        <p:spPr bwMode="auto">
          <a:xfrm>
            <a:off x="2286000" y="5105400"/>
            <a:ext cx="1905000" cy="1066800"/>
          </a:xfrm>
          <a:prstGeom prst="wedgeRoundRectCallout">
            <a:avLst>
              <a:gd name="adj1" fmla="val 61833"/>
              <a:gd name="adj2" fmla="val 14139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2000" b="1">
                <a:ea typeface="楷体" pitchFamily="49" charset="-122"/>
              </a:rPr>
              <a:t>处理器的使用时间总和、时间限制等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3" grpId="0" animBg="1"/>
      <p:bldP spid="174095" grpId="0" animBg="1"/>
      <p:bldP spid="174096" grpId="0" animBg="1"/>
      <p:bldP spid="17409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进程标识</a:t>
            </a:r>
            <a:endParaRPr lang="en-US" altLang="zh-CN" dirty="0"/>
          </a:p>
          <a:p>
            <a:pPr lvl="1"/>
            <a:r>
              <a:rPr lang="zh-CN" altLang="en-US" dirty="0"/>
              <a:t>标识符</a:t>
            </a:r>
            <a:endParaRPr lang="en-US" altLang="zh-CN" dirty="0"/>
          </a:p>
          <a:p>
            <a:r>
              <a:rPr lang="zh-CN" altLang="en-US" dirty="0"/>
              <a:t>处理器状态信息</a:t>
            </a:r>
            <a:endParaRPr lang="en-US" altLang="zh-CN" dirty="0"/>
          </a:p>
          <a:p>
            <a:pPr lvl="1"/>
            <a:r>
              <a:rPr lang="zh-CN" altLang="en-US" dirty="0"/>
              <a:t>用户可见寄存器，控制和状态寄存器，栈指针</a:t>
            </a:r>
            <a:endParaRPr lang="en-US" altLang="zh-CN" dirty="0"/>
          </a:p>
          <a:p>
            <a:r>
              <a:rPr lang="zh-CN" altLang="en-US" dirty="0"/>
              <a:t>进程控制信息</a:t>
            </a:r>
            <a:endParaRPr lang="en-US" altLang="zh-CN" dirty="0"/>
          </a:p>
          <a:p>
            <a:pPr lvl="1"/>
            <a:r>
              <a:rPr lang="zh-CN" altLang="en-US" dirty="0"/>
              <a:t>调度和状态信息，进程间通信，特权、存储管理、资源使用情况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66662"/>
            <a:ext cx="8305800" cy="599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 </a:t>
            </a:r>
            <a:r>
              <a:rPr lang="zh-CN" altLang="en-US" dirty="0"/>
              <a:t>进程的控制</a:t>
            </a:r>
          </a:p>
        </p:txBody>
      </p:sp>
      <p:sp>
        <p:nvSpPr>
          <p:cNvPr id="21" name="矩形 20"/>
          <p:cNvSpPr/>
          <p:nvPr/>
        </p:nvSpPr>
        <p:spPr>
          <a:xfrm>
            <a:off x="609600" y="6477000"/>
            <a:ext cx="6096000" cy="381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原图来源于</a:t>
            </a:r>
            <a:r>
              <a:rPr lang="en-US" altLang="zh-CN" dirty="0"/>
              <a:t>《</a:t>
            </a:r>
            <a:r>
              <a:rPr lang="zh-CN" altLang="en-US" dirty="0"/>
              <a:t>操作系统</a:t>
            </a:r>
            <a:r>
              <a:rPr lang="en-US" altLang="zh-CN" dirty="0"/>
              <a:t>—</a:t>
            </a:r>
            <a:r>
              <a:rPr lang="zh-CN" altLang="en-US" dirty="0"/>
              <a:t>精髓与设计原理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2.1 </a:t>
            </a:r>
            <a:r>
              <a:rPr lang="zh-CN" altLang="en-US"/>
              <a:t>进程 </a:t>
            </a:r>
            <a:r>
              <a:rPr lang="en-US" altLang="zh-CN"/>
              <a:t>Process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进程是操作系统最核心的概念</a:t>
            </a:r>
          </a:p>
          <a:p>
            <a:pPr eaLnBrk="1" hangingPunct="1"/>
            <a:r>
              <a:rPr lang="zh-CN" altLang="en-US"/>
              <a:t>现代操作系统的一切都为进程而展开</a:t>
            </a:r>
          </a:p>
          <a:p>
            <a:pPr eaLnBrk="1" hangingPunct="1"/>
            <a:r>
              <a:rPr lang="zh-CN" altLang="en-US"/>
              <a:t>进程是什么？</a:t>
            </a:r>
          </a:p>
          <a:p>
            <a:pPr lvl="1" eaLnBrk="1" hangingPunct="1"/>
            <a:r>
              <a:rPr lang="zh-CN" altLang="en-US"/>
              <a:t>一个</a:t>
            </a:r>
            <a:r>
              <a:rPr lang="en-US" altLang="zh-CN"/>
              <a:t>EXE</a:t>
            </a:r>
            <a:r>
              <a:rPr lang="zh-CN" altLang="en-US"/>
              <a:t>程序？</a:t>
            </a:r>
          </a:p>
          <a:p>
            <a:pPr lvl="1" eaLnBrk="1" hangingPunct="1"/>
            <a:r>
              <a:rPr lang="zh-CN" altLang="en-US"/>
              <a:t>一个文本文件（*</a:t>
            </a:r>
            <a:r>
              <a:rPr lang="en-US" altLang="zh-CN"/>
              <a:t>.c, *.java …</a:t>
            </a:r>
            <a:r>
              <a:rPr lang="zh-CN" altLang="en-US"/>
              <a:t>）？</a:t>
            </a:r>
          </a:p>
          <a:p>
            <a:pPr lvl="1" eaLnBrk="1" hangingPunct="1"/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 b="1">
                <a:ea typeface="黑体" pitchFamily="49" charset="-122"/>
              </a:rPr>
              <a:t>正在运行的程序的一个抽象（正解）</a:t>
            </a:r>
          </a:p>
          <a:p>
            <a:pPr eaLnBrk="1" hangingPunct="1"/>
            <a:endParaRPr lang="en-US" altLang="zh-CN" b="1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进程控制块</a:t>
            </a:r>
          </a:p>
          <a:p>
            <a:pPr lvl="1" eaLnBrk="1" hangingPunct="1"/>
            <a:r>
              <a:rPr lang="zh-CN" altLang="en-US"/>
              <a:t>操作系统维持着一个由</a:t>
            </a:r>
            <a:r>
              <a:rPr lang="en-US" altLang="zh-CN"/>
              <a:t>PCB</a:t>
            </a:r>
            <a:r>
              <a:rPr lang="zh-CN" altLang="en-US"/>
              <a:t>组成的链表，根据链表中的</a:t>
            </a:r>
            <a:r>
              <a:rPr lang="en-US" altLang="zh-CN"/>
              <a:t>PCB</a:t>
            </a:r>
            <a:r>
              <a:rPr lang="zh-CN" altLang="en-US"/>
              <a:t>来控制系统中的进程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lvl="1" eaLnBrk="1" hangingPunct="1"/>
            <a:endParaRPr lang="zh-CN" altLang="en-US"/>
          </a:p>
          <a:p>
            <a:pPr eaLnBrk="1" hangingPunct="1"/>
            <a:r>
              <a:rPr lang="zh-CN" altLang="en-US"/>
              <a:t>进程控制块面临的难题</a:t>
            </a:r>
            <a:r>
              <a:rPr lang="en-US" altLang="zh-CN"/>
              <a:t>——</a:t>
            </a:r>
            <a:r>
              <a:rPr lang="zh-CN" altLang="en-US"/>
              <a:t>安全保护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143000" y="3124200"/>
            <a:ext cx="6629400" cy="2286000"/>
            <a:chOff x="768" y="1440"/>
            <a:chExt cx="4176" cy="1440"/>
          </a:xfrm>
        </p:grpSpPr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768" y="1440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执行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68" y="1824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就绪</a:t>
              </a:r>
            </a:p>
          </p:txBody>
        </p:sp>
        <p:sp>
          <p:nvSpPr>
            <p:cNvPr id="40967" name="Rectangle 6"/>
            <p:cNvSpPr>
              <a:spLocks noChangeArrowheads="1"/>
            </p:cNvSpPr>
            <p:nvPr/>
          </p:nvSpPr>
          <p:spPr bwMode="auto">
            <a:xfrm>
              <a:off x="768" y="220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ea typeface="楷体" pitchFamily="49" charset="-122"/>
                </a:rPr>
                <a:t>阻塞</a:t>
              </a:r>
            </a:p>
          </p:txBody>
        </p:sp>
        <p:sp>
          <p:nvSpPr>
            <p:cNvPr id="40968" name="Rectangle 7"/>
            <p:cNvSpPr>
              <a:spLocks noChangeArrowheads="1"/>
            </p:cNvSpPr>
            <p:nvPr/>
          </p:nvSpPr>
          <p:spPr bwMode="auto">
            <a:xfrm>
              <a:off x="2064" y="1440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P1</a:t>
              </a:r>
            </a:p>
          </p:txBody>
        </p:sp>
        <p:sp>
          <p:nvSpPr>
            <p:cNvPr id="40969" name="Line 8"/>
            <p:cNvSpPr>
              <a:spLocks noChangeShapeType="1"/>
            </p:cNvSpPr>
            <p:nvPr/>
          </p:nvSpPr>
          <p:spPr bwMode="auto">
            <a:xfrm>
              <a:off x="1584" y="1632"/>
              <a:ext cx="432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0" name="Rectangle 9"/>
            <p:cNvSpPr>
              <a:spLocks noChangeArrowheads="1"/>
            </p:cNvSpPr>
            <p:nvPr/>
          </p:nvSpPr>
          <p:spPr bwMode="auto">
            <a:xfrm>
              <a:off x="2064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P2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3120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P3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4128" y="1968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P4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1584" y="1992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>
              <a:off x="1824" y="1968"/>
              <a:ext cx="0" cy="24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5" name="Line 14"/>
            <p:cNvSpPr>
              <a:spLocks noChangeShapeType="1"/>
            </p:cNvSpPr>
            <p:nvPr/>
          </p:nvSpPr>
          <p:spPr bwMode="auto">
            <a:xfrm>
              <a:off x="1824" y="2192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6" name="Line 15"/>
            <p:cNvSpPr>
              <a:spLocks noChangeShapeType="1"/>
            </p:cNvSpPr>
            <p:nvPr/>
          </p:nvSpPr>
          <p:spPr bwMode="auto">
            <a:xfrm>
              <a:off x="2880" y="216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7" name="Line 16"/>
            <p:cNvSpPr>
              <a:spLocks noChangeShapeType="1"/>
            </p:cNvSpPr>
            <p:nvPr/>
          </p:nvSpPr>
          <p:spPr bwMode="auto">
            <a:xfrm>
              <a:off x="3936" y="2160"/>
              <a:ext cx="192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8" name="Rectangle 17"/>
            <p:cNvSpPr>
              <a:spLocks noChangeArrowheads="1"/>
            </p:cNvSpPr>
            <p:nvPr/>
          </p:nvSpPr>
          <p:spPr bwMode="auto">
            <a:xfrm>
              <a:off x="2064" y="2496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P5</a:t>
              </a:r>
            </a:p>
          </p:txBody>
        </p:sp>
        <p:sp>
          <p:nvSpPr>
            <p:cNvPr id="40979" name="Rectangle 18"/>
            <p:cNvSpPr>
              <a:spLocks noChangeArrowheads="1"/>
            </p:cNvSpPr>
            <p:nvPr/>
          </p:nvSpPr>
          <p:spPr bwMode="auto">
            <a:xfrm>
              <a:off x="3120" y="2496"/>
              <a:ext cx="816" cy="38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ea typeface="楷体" pitchFamily="49" charset="-122"/>
                </a:rPr>
                <a:t>P6</a:t>
              </a:r>
            </a:p>
          </p:txBody>
        </p:sp>
        <p:sp>
          <p:nvSpPr>
            <p:cNvPr id="40980" name="Line 20"/>
            <p:cNvSpPr>
              <a:spLocks noChangeShapeType="1"/>
            </p:cNvSpPr>
            <p:nvPr/>
          </p:nvSpPr>
          <p:spPr bwMode="auto">
            <a:xfrm>
              <a:off x="1584" y="252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1" name="Line 21"/>
            <p:cNvSpPr>
              <a:spLocks noChangeShapeType="1"/>
            </p:cNvSpPr>
            <p:nvPr/>
          </p:nvSpPr>
          <p:spPr bwMode="auto">
            <a:xfrm>
              <a:off x="1824" y="2496"/>
              <a:ext cx="0" cy="24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>
              <a:off x="1824" y="2720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3" name="Line 23"/>
            <p:cNvSpPr>
              <a:spLocks noChangeShapeType="1"/>
            </p:cNvSpPr>
            <p:nvPr/>
          </p:nvSpPr>
          <p:spPr bwMode="auto">
            <a:xfrm>
              <a:off x="2880" y="2688"/>
              <a:ext cx="240" cy="0"/>
            </a:xfrm>
            <a:prstGeom prst="line">
              <a:avLst/>
            </a:prstGeom>
            <a:noFill/>
            <a:ln w="793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24200"/>
            <a:ext cx="52578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 </a:t>
            </a:r>
            <a:r>
              <a:rPr lang="zh-CN" altLang="en-US"/>
              <a:t>进程的控制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304800" y="1447800"/>
            <a:ext cx="8610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3200" dirty="0">
                <a:ea typeface="楷体" pitchFamily="49" charset="-122"/>
              </a:rPr>
              <a:t>进程图（</a:t>
            </a:r>
            <a:r>
              <a:rPr lang="en-US" altLang="zh-CN" sz="3200" dirty="0">
                <a:ea typeface="楷体" pitchFamily="49" charset="-122"/>
              </a:rPr>
              <a:t>Process  Graph</a:t>
            </a:r>
            <a:r>
              <a:rPr lang="zh-CN" altLang="en-US" sz="3200" dirty="0">
                <a:ea typeface="楷体" pitchFamily="49" charset="-122"/>
              </a:rPr>
              <a:t>）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ea typeface="楷体" pitchFamily="49" charset="-122"/>
              </a:rPr>
              <a:t>进程图是用于描述一个进程的家族关系的有向树。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solidFill>
                  <a:srgbClr val="FF0000"/>
                </a:solidFill>
                <a:ea typeface="楷体" pitchFamily="49" charset="-122"/>
              </a:rPr>
              <a:t>子进程</a:t>
            </a:r>
            <a:r>
              <a:rPr lang="zh-CN" altLang="en-US" sz="3200" dirty="0">
                <a:ea typeface="楷体" pitchFamily="49" charset="-122"/>
              </a:rPr>
              <a:t>可以继承</a:t>
            </a:r>
            <a:r>
              <a:rPr lang="zh-CN" altLang="en-US" sz="3200" dirty="0">
                <a:solidFill>
                  <a:srgbClr val="FF0000"/>
                </a:solidFill>
                <a:ea typeface="楷体" pitchFamily="49" charset="-122"/>
              </a:rPr>
              <a:t>父进程</a:t>
            </a:r>
            <a:r>
              <a:rPr lang="zh-CN" altLang="en-US" sz="3200" dirty="0">
                <a:ea typeface="楷体" pitchFamily="49" charset="-122"/>
              </a:rPr>
              <a:t>所拥有的资源。</a:t>
            </a:r>
          </a:p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3200" dirty="0">
                <a:ea typeface="楷体" pitchFamily="49" charset="-122"/>
              </a:rPr>
              <a:t>当子进程被撤消时，应将其从父进程那里获得的资源归还给父进程。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777875" y="1350963"/>
            <a:ext cx="8366125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Events which cause process creation: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28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系统初始化 </a:t>
            </a:r>
            <a:r>
              <a:rPr lang="en-US" altLang="zh-CN" sz="2400"/>
              <a:t>System initialization.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正在运行的进程调用了一个进程创建系统</a:t>
            </a:r>
          </a:p>
          <a:p>
            <a:pPr marL="742950" lvl="1" indent="-1905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/>
              <a:t>Execution of a process creation system call by a running process.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用户请求 </a:t>
            </a:r>
            <a:r>
              <a:rPr lang="en-US" altLang="zh-CN" sz="2400"/>
              <a:t>A user request to create a new process.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400"/>
              <a:t>批处理作业的初始化 </a:t>
            </a:r>
            <a:r>
              <a:rPr lang="en-US" altLang="zh-CN" sz="2400"/>
              <a:t>Initiation of a batch job.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……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</a:rPr>
              <a:t>2.4.1 </a:t>
            </a:r>
            <a:r>
              <a:rPr lang="zh-CN" altLang="en-US" sz="3600" b="1">
                <a:solidFill>
                  <a:srgbClr val="FF0000"/>
                </a:solidFill>
              </a:rPr>
              <a:t>进程的创建 </a:t>
            </a:r>
            <a:r>
              <a:rPr lang="en-US" altLang="zh-CN" sz="3600">
                <a:solidFill>
                  <a:srgbClr val="FF0000"/>
                </a:solidFill>
              </a:rPr>
              <a:t>Process Creation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思考：</a:t>
            </a:r>
          </a:p>
          <a:p>
            <a:pPr lvl="1" eaLnBrk="1" hangingPunct="1"/>
            <a:r>
              <a:rPr lang="zh-CN" altLang="en-US"/>
              <a:t>创建进程时，操作系统需要做哪些事？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152400" y="1219200"/>
            <a:ext cx="87630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latin typeface="楷体" pitchFamily="49" charset="-122"/>
                <a:ea typeface="楷体" pitchFamily="49" charset="-122"/>
              </a:rPr>
              <a:t>调用进程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创建原语</a:t>
            </a:r>
            <a:r>
              <a:rPr kumimoji="1" lang="zh-CN" altLang="en-US" sz="2800">
                <a:latin typeface="楷体" pitchFamily="49" charset="-122"/>
                <a:ea typeface="楷体" pitchFamily="49" charset="-122"/>
              </a:rPr>
              <a:t>按下述步骤创建一个新进程：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1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）申请空白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PCB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。   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2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）为新进程分配资源。为新进程的程序和数据以及用户栈分配必要的内存空间。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3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）初始化进程控制块。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初始化标识信息。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初始化处理机状态信息。使程序计数器指向程序的入口地址，使栈指针指向栈顶；</a:t>
            </a:r>
          </a:p>
          <a:p>
            <a:pPr lvl="2">
              <a:buFontTx/>
              <a:buChar char="•"/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初始化处理机控制信息：进程的状态、优先级。</a:t>
            </a:r>
          </a:p>
          <a:p>
            <a:pPr lvl="1"/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（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4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）将新进程插入就绪队列。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的不同做法</a:t>
            </a:r>
          </a:p>
          <a:p>
            <a:pPr lvl="1" eaLnBrk="1" hangingPunct="1"/>
            <a:r>
              <a:rPr lang="en-US" altLang="zh-CN"/>
              <a:t>Unix</a:t>
            </a:r>
            <a:r>
              <a:rPr lang="zh-CN" altLang="en-US"/>
              <a:t>：</a:t>
            </a:r>
            <a:r>
              <a:rPr lang="en-US" altLang="zh-CN"/>
              <a:t>fork()</a:t>
            </a:r>
          </a:p>
          <a:p>
            <a:pPr lvl="1" eaLnBrk="1" hangingPunct="1"/>
            <a:r>
              <a:rPr lang="zh-CN" altLang="en-US"/>
              <a:t>创建一个和调用进程相同的副本。</a:t>
            </a:r>
          </a:p>
          <a:p>
            <a:pPr lvl="2" eaLnBrk="1" hangingPunct="1"/>
            <a:r>
              <a:rPr lang="zh-CN" altLang="en-US"/>
              <a:t>相同的存储映像、相同的环境</a:t>
            </a:r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/>
              <a:t>子进程执行</a:t>
            </a:r>
            <a:r>
              <a:rPr lang="en-US" altLang="zh-CN"/>
              <a:t>execve</a:t>
            </a:r>
            <a:r>
              <a:rPr lang="zh-CN" altLang="en-US"/>
              <a:t>修改存储映像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2.4.1 </a:t>
            </a:r>
            <a:r>
              <a:rPr lang="zh-CN" altLang="en-US"/>
              <a:t>进程的创建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关于</a:t>
            </a:r>
            <a:r>
              <a:rPr lang="en-US" altLang="zh-CN"/>
              <a:t>Unix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的不同做法</a:t>
            </a:r>
          </a:p>
          <a:p>
            <a:pPr lvl="1" eaLnBrk="1" hangingPunct="1"/>
            <a:r>
              <a:rPr lang="en-US" altLang="zh-CN"/>
              <a:t>Windows</a:t>
            </a:r>
            <a:r>
              <a:rPr lang="zh-CN" altLang="en-US"/>
              <a:t>：</a:t>
            </a:r>
            <a:r>
              <a:rPr lang="en-US" altLang="zh-CN"/>
              <a:t>CreateProcess()</a:t>
            </a:r>
          </a:p>
          <a:p>
            <a:pPr lvl="1" eaLnBrk="1" hangingPunct="1"/>
            <a:r>
              <a:rPr lang="zh-CN" altLang="en-US"/>
              <a:t>既负责进程的创建，也负责装入正确的程序</a:t>
            </a:r>
          </a:p>
          <a:p>
            <a:pPr lvl="2" eaLnBrk="1" hangingPunct="1"/>
            <a:r>
              <a:rPr lang="zh-CN" altLang="en-US"/>
              <a:t>各种参数、安全属性、优先级信息</a:t>
            </a:r>
            <a:r>
              <a:rPr lang="en-US" altLang="zh-CN"/>
              <a:t>……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77875" y="1350963"/>
            <a:ext cx="8366125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Events which cause process termination: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32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Normal exit (voluntary).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Error exit (voluntary).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Fatal error (involuntary).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Killed by another process (involuntary).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2.4.2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进程终止 </a:t>
            </a:r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Process Termination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2.4.2 </a:t>
            </a:r>
            <a:r>
              <a:rPr lang="zh-CN" altLang="en-US"/>
              <a:t>进程的终止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终止原语</a:t>
            </a:r>
            <a:r>
              <a:rPr lang="zh-CN" altLang="en-US"/>
              <a:t>终止进程</a:t>
            </a:r>
          </a:p>
          <a:p>
            <a:pPr lvl="1" eaLnBrk="1" hangingPunct="1"/>
            <a:r>
              <a:rPr lang="zh-CN" altLang="en-US"/>
              <a:t>检索将被终止的进程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终止该进程的执行（若有子进程，一并终止）</a:t>
            </a:r>
          </a:p>
          <a:p>
            <a:pPr lvl="1" eaLnBrk="1" hangingPunct="1"/>
            <a:r>
              <a:rPr lang="zh-CN" altLang="en-US"/>
              <a:t>回收资源</a:t>
            </a:r>
          </a:p>
          <a:p>
            <a:pPr lvl="1" eaLnBrk="1" hangingPunct="1"/>
            <a:r>
              <a:rPr lang="zh-CN" altLang="en-US"/>
              <a:t>将该进程</a:t>
            </a:r>
            <a:r>
              <a:rPr lang="en-US" altLang="zh-CN"/>
              <a:t>PCB</a:t>
            </a:r>
            <a:r>
              <a:rPr lang="zh-CN" altLang="en-US"/>
              <a:t>从当前队列中移除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2.4.3 </a:t>
            </a:r>
            <a:r>
              <a:rPr lang="zh-CN" altLang="en-US"/>
              <a:t>进程的阻塞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</a:t>
            </a:r>
            <a:r>
              <a:rPr lang="zh-CN" altLang="en-US" b="1">
                <a:solidFill>
                  <a:srgbClr val="FF0000"/>
                </a:solidFill>
              </a:rPr>
              <a:t>阻塞原语</a:t>
            </a:r>
            <a:r>
              <a:rPr lang="zh-CN" altLang="en-US"/>
              <a:t>自我阻塞</a:t>
            </a:r>
          </a:p>
          <a:p>
            <a:pPr lvl="1" eaLnBrk="1" hangingPunct="1"/>
            <a:r>
              <a:rPr lang="zh-CN" altLang="en-US"/>
              <a:t>暂停进程的执行，修改</a:t>
            </a:r>
            <a:r>
              <a:rPr lang="en-US" altLang="zh-CN"/>
              <a:t>PCB</a:t>
            </a:r>
            <a:r>
              <a:rPr lang="zh-CN" altLang="en-US"/>
              <a:t>运行状态</a:t>
            </a:r>
          </a:p>
          <a:p>
            <a:pPr lvl="1" eaLnBrk="1" hangingPunct="1"/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插入阻塞队列</a:t>
            </a:r>
          </a:p>
          <a:p>
            <a:pPr lvl="1" eaLnBrk="1" hangingPunct="1"/>
            <a:r>
              <a:rPr lang="zh-CN" altLang="en-US"/>
              <a:t>调度新进程</a:t>
            </a:r>
          </a:p>
          <a:p>
            <a:pPr lvl="1" eaLnBrk="1" hangingPunct="1"/>
            <a:endParaRPr lang="zh-CN" altLang="en-US"/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2.1 </a:t>
            </a:r>
            <a:r>
              <a:rPr lang="zh-CN" altLang="en-US"/>
              <a:t>进程 </a:t>
            </a:r>
            <a:r>
              <a:rPr lang="en-US" altLang="zh-CN"/>
              <a:t>Process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进程执行模型</a:t>
            </a:r>
          </a:p>
          <a:p>
            <a:pPr lvl="1" eaLnBrk="1" hangingPunct="1"/>
            <a:r>
              <a:rPr lang="zh-CN" altLang="en-US" dirty="0"/>
              <a:t>顺序执行</a:t>
            </a:r>
          </a:p>
          <a:p>
            <a:pPr lvl="1" eaLnBrk="1" hangingPunct="1"/>
            <a:r>
              <a:rPr lang="zh-CN" altLang="en-US" dirty="0"/>
              <a:t>并发执行</a:t>
            </a:r>
          </a:p>
          <a:p>
            <a:pPr eaLnBrk="1" hangingPunct="1"/>
            <a:r>
              <a:rPr lang="zh-CN" altLang="en-US" dirty="0"/>
              <a:t>伪并行</a:t>
            </a:r>
          </a:p>
          <a:p>
            <a:pPr lvl="1" eaLnBrk="1" hangingPunct="1"/>
            <a:r>
              <a:rPr lang="zh-CN" altLang="en-US" dirty="0"/>
              <a:t>并行与并发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2.4.4 </a:t>
            </a:r>
            <a:r>
              <a:rPr lang="zh-CN" altLang="en-US"/>
              <a:t>进程的唤醒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</a:t>
            </a:r>
            <a:r>
              <a:rPr lang="zh-CN" altLang="en-US" b="1">
                <a:solidFill>
                  <a:srgbClr val="FF0000"/>
                </a:solidFill>
              </a:rPr>
              <a:t>唤醒原语</a:t>
            </a:r>
            <a:r>
              <a:rPr lang="zh-CN" altLang="en-US"/>
              <a:t>唤醒进程</a:t>
            </a:r>
          </a:p>
          <a:p>
            <a:pPr lvl="1" eaLnBrk="1" hangingPunct="1"/>
            <a:r>
              <a:rPr lang="zh-CN" altLang="en-US"/>
              <a:t>检索阻塞队列，寻找要唤醒进程的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修改</a:t>
            </a:r>
            <a:r>
              <a:rPr lang="en-US" altLang="zh-CN"/>
              <a:t>PCB</a:t>
            </a:r>
            <a:r>
              <a:rPr lang="zh-CN" altLang="en-US"/>
              <a:t>的运行状态</a:t>
            </a:r>
          </a:p>
          <a:p>
            <a:pPr lvl="1" eaLnBrk="1" hangingPunct="1"/>
            <a:r>
              <a:rPr lang="zh-CN" altLang="en-US"/>
              <a:t>插入</a:t>
            </a:r>
            <a:r>
              <a:rPr lang="en-US" altLang="zh-CN"/>
              <a:t>PCB</a:t>
            </a:r>
            <a:r>
              <a:rPr lang="zh-CN" altLang="en-US"/>
              <a:t>到就绪队列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2.4.5 </a:t>
            </a:r>
            <a:r>
              <a:rPr lang="zh-CN" altLang="en-US"/>
              <a:t>进程的挂起与激活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挂起原语</a:t>
            </a:r>
            <a:r>
              <a:rPr lang="zh-CN" altLang="en-US"/>
              <a:t>挂起进程</a:t>
            </a:r>
          </a:p>
          <a:p>
            <a:pPr eaLnBrk="1" hangingPunct="1"/>
            <a:r>
              <a:rPr lang="zh-CN" altLang="en-US"/>
              <a:t>利用</a:t>
            </a:r>
            <a:r>
              <a:rPr lang="zh-CN" altLang="en-US" b="1">
                <a:solidFill>
                  <a:srgbClr val="FF0000"/>
                </a:solidFill>
              </a:rPr>
              <a:t>激活原语</a:t>
            </a:r>
            <a:r>
              <a:rPr lang="zh-CN" altLang="en-US"/>
              <a:t>激活进程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2.4.5 </a:t>
            </a:r>
            <a:r>
              <a:rPr lang="zh-CN" altLang="en-US"/>
              <a:t>进程的切换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步骤</a:t>
            </a:r>
          </a:p>
          <a:p>
            <a:pPr lvl="1" eaLnBrk="1" hangingPunct="1"/>
            <a:r>
              <a:rPr lang="zh-CN" altLang="en-US"/>
              <a:t>保存处理器状态信息</a:t>
            </a:r>
          </a:p>
          <a:p>
            <a:pPr lvl="1" eaLnBrk="1" hangingPunct="1"/>
            <a:r>
              <a:rPr lang="zh-CN" altLang="en-US"/>
              <a:t>更新当前进程的状态</a:t>
            </a:r>
          </a:p>
          <a:p>
            <a:pPr lvl="1" eaLnBrk="1" hangingPunct="1"/>
            <a:r>
              <a:rPr lang="zh-CN" altLang="en-US"/>
              <a:t>将当前进程</a:t>
            </a:r>
            <a:r>
              <a:rPr lang="en-US" altLang="zh-CN"/>
              <a:t>PCB</a:t>
            </a:r>
            <a:r>
              <a:rPr lang="zh-CN" altLang="en-US"/>
              <a:t>移动到相应的队列</a:t>
            </a:r>
          </a:p>
          <a:p>
            <a:pPr lvl="1" eaLnBrk="1" hangingPunct="1"/>
            <a:r>
              <a:rPr lang="zh-CN" altLang="en-US"/>
              <a:t>选择另一个进程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更新该进程的</a:t>
            </a:r>
            <a:r>
              <a:rPr lang="en-US" altLang="zh-CN"/>
              <a:t>PCB</a:t>
            </a:r>
          </a:p>
          <a:p>
            <a:pPr lvl="1" eaLnBrk="1" hangingPunct="1"/>
            <a:r>
              <a:rPr lang="zh-CN" altLang="en-US"/>
              <a:t>更新内存管理的数据结构</a:t>
            </a:r>
          </a:p>
          <a:p>
            <a:pPr lvl="1" eaLnBrk="1" hangingPunct="1"/>
            <a:r>
              <a:rPr lang="zh-CN" altLang="en-US"/>
              <a:t>恢复当前进程被切换前的上下文信息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9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2.4.5 </a:t>
            </a:r>
            <a:r>
              <a:rPr lang="zh-CN" altLang="en-US" dirty="0"/>
              <a:t>模式切换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5334000"/>
          </a:xfrm>
        </p:spPr>
        <p:txBody>
          <a:bodyPr/>
          <a:lstStyle/>
          <a:p>
            <a:pPr eaLnBrk="1" hangingPunct="1"/>
            <a:r>
              <a:rPr lang="zh-CN" altLang="en-US" dirty="0"/>
              <a:t>模式切换可以不改变正处于运行态的进程的状态。</a:t>
            </a:r>
            <a:endParaRPr lang="en-US" altLang="zh-CN" dirty="0"/>
          </a:p>
          <a:p>
            <a:pPr eaLnBrk="1" hangingPunct="1"/>
            <a:r>
              <a:rPr lang="zh-CN" altLang="en-US" dirty="0"/>
              <a:t>保存上下文环境和恢复上下文环境只需要很小的开销</a:t>
            </a: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 </a:t>
            </a:r>
            <a:r>
              <a:rPr lang="en-US" altLang="zh-CN"/>
              <a:t>Threads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回顾进程的概念</a:t>
            </a:r>
          </a:p>
          <a:p>
            <a:pPr lvl="1" eaLnBrk="1" hangingPunct="1"/>
            <a:r>
              <a:rPr lang="zh-CN" altLang="en-US"/>
              <a:t>每个进程有自己独立的地址空间</a:t>
            </a:r>
          </a:p>
          <a:p>
            <a:pPr lvl="1" eaLnBrk="1" hangingPunct="1"/>
            <a:r>
              <a:rPr lang="zh-CN" altLang="en-US"/>
              <a:t>每个进程拥有自己资源的控制权</a:t>
            </a:r>
          </a:p>
          <a:p>
            <a:pPr lvl="2" eaLnBrk="1" hangingPunct="1"/>
            <a:r>
              <a:rPr lang="en-US" altLang="zh-CN"/>
              <a:t>I/O</a:t>
            </a:r>
            <a:r>
              <a:rPr lang="zh-CN" altLang="en-US"/>
              <a:t>、主存、文件</a:t>
            </a:r>
            <a:r>
              <a:rPr lang="en-US" altLang="zh-CN"/>
              <a:t>……</a:t>
            </a:r>
          </a:p>
          <a:p>
            <a:pPr lvl="1" eaLnBrk="1" hangingPunct="1"/>
            <a:r>
              <a:rPr lang="zh-CN" altLang="en-US"/>
              <a:t>进程是操作系统的最小调度单位</a:t>
            </a:r>
          </a:p>
          <a:p>
            <a:pPr lvl="2" eaLnBrk="1" hangingPunct="1"/>
            <a:r>
              <a:rPr lang="zh-CN" altLang="en-US"/>
              <a:t>进程切换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</a:t>
            </a:r>
          </a:p>
          <a:p>
            <a:pPr lvl="1" eaLnBrk="1" hangingPunct="1"/>
            <a:r>
              <a:rPr lang="zh-CN" altLang="en-US"/>
              <a:t>两个进程，相互配合完成一件工作，执行顺序为</a:t>
            </a:r>
          </a:p>
          <a:p>
            <a:pPr lvl="1" eaLnBrk="1" hangingPunct="1">
              <a:buFontTx/>
              <a:buNone/>
            </a:pPr>
            <a:r>
              <a:rPr lang="zh-CN" altLang="en-US"/>
              <a:t>   </a:t>
            </a:r>
            <a:r>
              <a:rPr lang="en-US" altLang="zh-CN"/>
              <a:t>P1, P2, P1, P2……</a:t>
            </a:r>
          </a:p>
          <a:p>
            <a:pPr lvl="1" eaLnBrk="1" hangingPunct="1">
              <a:buFontTx/>
              <a:buNone/>
            </a:pPr>
            <a:r>
              <a:rPr lang="en-US" altLang="zh-CN"/>
              <a:t>    </a:t>
            </a:r>
            <a:r>
              <a:rPr lang="zh-CN" altLang="en-US"/>
              <a:t>可能会发生什么事情？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为了减少操作系统的开销，现代操作系统引入线程的概念</a:t>
            </a:r>
          </a:p>
          <a:p>
            <a:pPr eaLnBrk="1" hangingPunct="1"/>
            <a:r>
              <a:rPr lang="zh-CN" altLang="en-US"/>
              <a:t>线程是调度的最小单位</a:t>
            </a:r>
          </a:p>
          <a:p>
            <a:pPr eaLnBrk="1" hangingPunct="1"/>
            <a:r>
              <a:rPr lang="zh-CN" altLang="en-US"/>
              <a:t>进程是资源拥有的最小单位</a:t>
            </a:r>
          </a:p>
          <a:p>
            <a:pPr eaLnBrk="1" hangingPunct="1"/>
            <a:r>
              <a:rPr lang="zh-CN" altLang="en-US"/>
              <a:t>一个进程可以有多个线程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133600" y="1295400"/>
            <a:ext cx="914400" cy="1295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8" name="Freeform 5"/>
          <p:cNvSpPr>
            <a:spLocks/>
          </p:cNvSpPr>
          <p:nvPr/>
        </p:nvSpPr>
        <p:spPr bwMode="auto">
          <a:xfrm>
            <a:off x="2514600" y="1524000"/>
            <a:ext cx="228600" cy="863600"/>
          </a:xfrm>
          <a:custGeom>
            <a:avLst/>
            <a:gdLst>
              <a:gd name="T0" fmla="*/ 0 w 144"/>
              <a:gd name="T1" fmla="*/ 0 h 544"/>
              <a:gd name="T2" fmla="*/ 2147483647 w 144"/>
              <a:gd name="T3" fmla="*/ 2147483647 h 544"/>
              <a:gd name="T4" fmla="*/ 0 w 144"/>
              <a:gd name="T5" fmla="*/ 2147483647 h 544"/>
              <a:gd name="T6" fmla="*/ 2147483647 w 144"/>
              <a:gd name="T7" fmla="*/ 2147483647 h 544"/>
              <a:gd name="T8" fmla="*/ 0 w 144"/>
              <a:gd name="T9" fmla="*/ 2147483647 h 544"/>
              <a:gd name="T10" fmla="*/ 2147483647 w 144"/>
              <a:gd name="T11" fmla="*/ 2147483647 h 544"/>
              <a:gd name="T12" fmla="*/ 2147483647 w 144"/>
              <a:gd name="T13" fmla="*/ 2147483647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544"/>
              <a:gd name="T23" fmla="*/ 144 w 144"/>
              <a:gd name="T24" fmla="*/ 544 h 5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544">
                <a:moveTo>
                  <a:pt x="0" y="0"/>
                </a:moveTo>
                <a:cubicBezTo>
                  <a:pt x="48" y="76"/>
                  <a:pt x="96" y="152"/>
                  <a:pt x="96" y="192"/>
                </a:cubicBezTo>
                <a:cubicBezTo>
                  <a:pt x="96" y="232"/>
                  <a:pt x="0" y="208"/>
                  <a:pt x="0" y="240"/>
                </a:cubicBezTo>
                <a:cubicBezTo>
                  <a:pt x="0" y="272"/>
                  <a:pt x="96" y="352"/>
                  <a:pt x="96" y="384"/>
                </a:cubicBezTo>
                <a:cubicBezTo>
                  <a:pt x="96" y="416"/>
                  <a:pt x="0" y="408"/>
                  <a:pt x="0" y="432"/>
                </a:cubicBezTo>
                <a:cubicBezTo>
                  <a:pt x="0" y="456"/>
                  <a:pt x="72" y="512"/>
                  <a:pt x="96" y="528"/>
                </a:cubicBezTo>
                <a:cubicBezTo>
                  <a:pt x="120" y="544"/>
                  <a:pt x="132" y="536"/>
                  <a:pt x="144" y="528"/>
                </a:cubicBezTo>
              </a:path>
            </a:pathLst>
          </a:cu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34"/>
          <p:cNvGrpSpPr>
            <a:grpSpLocks/>
          </p:cNvGrpSpPr>
          <p:nvPr/>
        </p:nvGrpSpPr>
        <p:grpSpPr bwMode="auto">
          <a:xfrm>
            <a:off x="1371600" y="4114800"/>
            <a:ext cx="2362200" cy="1295400"/>
            <a:chOff x="864" y="2592"/>
            <a:chExt cx="1488" cy="816"/>
          </a:xfrm>
        </p:grpSpPr>
        <p:sp>
          <p:nvSpPr>
            <p:cNvPr id="57371" name="Rectangle 12"/>
            <p:cNvSpPr>
              <a:spLocks noChangeArrowheads="1"/>
            </p:cNvSpPr>
            <p:nvPr/>
          </p:nvSpPr>
          <p:spPr bwMode="auto">
            <a:xfrm>
              <a:off x="864" y="2592"/>
              <a:ext cx="576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2" name="Freeform 13"/>
            <p:cNvSpPr>
              <a:spLocks/>
            </p:cNvSpPr>
            <p:nvPr/>
          </p:nvSpPr>
          <p:spPr bwMode="auto">
            <a:xfrm>
              <a:off x="1104" y="2640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3" name="Rectangle 14"/>
            <p:cNvSpPr>
              <a:spLocks noChangeArrowheads="1"/>
            </p:cNvSpPr>
            <p:nvPr/>
          </p:nvSpPr>
          <p:spPr bwMode="auto">
            <a:xfrm>
              <a:off x="1776" y="2592"/>
              <a:ext cx="576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4" name="Freeform 15"/>
            <p:cNvSpPr>
              <a:spLocks/>
            </p:cNvSpPr>
            <p:nvPr/>
          </p:nvSpPr>
          <p:spPr bwMode="auto">
            <a:xfrm>
              <a:off x="2016" y="2688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50" name="Group 23"/>
          <p:cNvGrpSpPr>
            <a:grpSpLocks/>
          </p:cNvGrpSpPr>
          <p:nvPr/>
        </p:nvGrpSpPr>
        <p:grpSpPr bwMode="auto">
          <a:xfrm>
            <a:off x="5257800" y="1371600"/>
            <a:ext cx="1143000" cy="1295400"/>
            <a:chOff x="3120" y="1152"/>
            <a:chExt cx="720" cy="816"/>
          </a:xfrm>
        </p:grpSpPr>
        <p:sp>
          <p:nvSpPr>
            <p:cNvPr id="57367" name="Rectangle 8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8" name="Freeform 9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9" name="Freeform 7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0" name="Freeform 20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51" name="Line 21"/>
          <p:cNvSpPr>
            <a:spLocks noChangeShapeType="1"/>
          </p:cNvSpPr>
          <p:nvPr/>
        </p:nvSpPr>
        <p:spPr bwMode="auto">
          <a:xfrm>
            <a:off x="609600" y="3657600"/>
            <a:ext cx="7315200" cy="0"/>
          </a:xfrm>
          <a:prstGeom prst="line">
            <a:avLst/>
          </a:prstGeom>
          <a:noFill/>
          <a:ln w="730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2" name="Line 22"/>
          <p:cNvSpPr>
            <a:spLocks noChangeShapeType="1"/>
          </p:cNvSpPr>
          <p:nvPr/>
        </p:nvSpPr>
        <p:spPr bwMode="auto">
          <a:xfrm>
            <a:off x="4165600" y="990600"/>
            <a:ext cx="0" cy="4724400"/>
          </a:xfrm>
          <a:prstGeom prst="line">
            <a:avLst/>
          </a:prstGeom>
          <a:noFill/>
          <a:ln w="730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53" name="Group 24"/>
          <p:cNvGrpSpPr>
            <a:grpSpLocks/>
          </p:cNvGrpSpPr>
          <p:nvPr/>
        </p:nvGrpSpPr>
        <p:grpSpPr bwMode="auto">
          <a:xfrm>
            <a:off x="4572000" y="4114800"/>
            <a:ext cx="1143000" cy="1295400"/>
            <a:chOff x="3120" y="1152"/>
            <a:chExt cx="720" cy="816"/>
          </a:xfrm>
        </p:grpSpPr>
        <p:sp>
          <p:nvSpPr>
            <p:cNvPr id="57363" name="Rectangle 25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4" name="Freeform 26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5" name="Freeform 27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6" name="Freeform 28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54" name="Group 29"/>
          <p:cNvGrpSpPr>
            <a:grpSpLocks/>
          </p:cNvGrpSpPr>
          <p:nvPr/>
        </p:nvGrpSpPr>
        <p:grpSpPr bwMode="auto">
          <a:xfrm>
            <a:off x="6019800" y="4114800"/>
            <a:ext cx="1143000" cy="1295400"/>
            <a:chOff x="3120" y="1152"/>
            <a:chExt cx="720" cy="816"/>
          </a:xfrm>
        </p:grpSpPr>
        <p:sp>
          <p:nvSpPr>
            <p:cNvPr id="57359" name="Rectangle 30"/>
            <p:cNvSpPr>
              <a:spLocks noChangeArrowheads="1"/>
            </p:cNvSpPr>
            <p:nvPr/>
          </p:nvSpPr>
          <p:spPr bwMode="auto">
            <a:xfrm>
              <a:off x="3120" y="1152"/>
              <a:ext cx="720" cy="81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0" name="Freeform 31"/>
            <p:cNvSpPr>
              <a:spLocks/>
            </p:cNvSpPr>
            <p:nvPr/>
          </p:nvSpPr>
          <p:spPr bwMode="auto">
            <a:xfrm>
              <a:off x="3216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1" name="Freeform 32"/>
            <p:cNvSpPr>
              <a:spLocks/>
            </p:cNvSpPr>
            <p:nvPr/>
          </p:nvSpPr>
          <p:spPr bwMode="auto">
            <a:xfrm>
              <a:off x="3600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62" name="Freeform 33"/>
            <p:cNvSpPr>
              <a:spLocks/>
            </p:cNvSpPr>
            <p:nvPr/>
          </p:nvSpPr>
          <p:spPr bwMode="auto">
            <a:xfrm>
              <a:off x="3408" y="1296"/>
              <a:ext cx="144" cy="544"/>
            </a:xfrm>
            <a:custGeom>
              <a:avLst/>
              <a:gdLst>
                <a:gd name="T0" fmla="*/ 0 w 144"/>
                <a:gd name="T1" fmla="*/ 0 h 544"/>
                <a:gd name="T2" fmla="*/ 96 w 144"/>
                <a:gd name="T3" fmla="*/ 192 h 544"/>
                <a:gd name="T4" fmla="*/ 0 w 144"/>
                <a:gd name="T5" fmla="*/ 240 h 544"/>
                <a:gd name="T6" fmla="*/ 96 w 144"/>
                <a:gd name="T7" fmla="*/ 384 h 544"/>
                <a:gd name="T8" fmla="*/ 0 w 144"/>
                <a:gd name="T9" fmla="*/ 432 h 544"/>
                <a:gd name="T10" fmla="*/ 96 w 144"/>
                <a:gd name="T11" fmla="*/ 528 h 544"/>
                <a:gd name="T12" fmla="*/ 144 w 144"/>
                <a:gd name="T13" fmla="*/ 528 h 5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544"/>
                <a:gd name="T23" fmla="*/ 144 w 144"/>
                <a:gd name="T24" fmla="*/ 544 h 5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544">
                  <a:moveTo>
                    <a:pt x="0" y="0"/>
                  </a:moveTo>
                  <a:cubicBezTo>
                    <a:pt x="48" y="76"/>
                    <a:pt x="96" y="152"/>
                    <a:pt x="96" y="192"/>
                  </a:cubicBezTo>
                  <a:cubicBezTo>
                    <a:pt x="96" y="232"/>
                    <a:pt x="0" y="208"/>
                    <a:pt x="0" y="240"/>
                  </a:cubicBezTo>
                  <a:cubicBezTo>
                    <a:pt x="0" y="272"/>
                    <a:pt x="96" y="352"/>
                    <a:pt x="96" y="384"/>
                  </a:cubicBezTo>
                  <a:cubicBezTo>
                    <a:pt x="96" y="416"/>
                    <a:pt x="0" y="408"/>
                    <a:pt x="0" y="432"/>
                  </a:cubicBezTo>
                  <a:cubicBezTo>
                    <a:pt x="0" y="456"/>
                    <a:pt x="72" y="512"/>
                    <a:pt x="96" y="528"/>
                  </a:cubicBezTo>
                  <a:cubicBezTo>
                    <a:pt x="120" y="544"/>
                    <a:pt x="132" y="536"/>
                    <a:pt x="144" y="528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55" name="Text Box 35"/>
          <p:cNvSpPr txBox="1">
            <a:spLocks noChangeArrowheads="1"/>
          </p:cNvSpPr>
          <p:nvPr/>
        </p:nvSpPr>
        <p:spPr bwMode="auto">
          <a:xfrm>
            <a:off x="1524000" y="28194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单进程单线程</a:t>
            </a:r>
          </a:p>
        </p:txBody>
      </p:sp>
      <p:sp>
        <p:nvSpPr>
          <p:cNvPr id="57356" name="Text Box 36"/>
          <p:cNvSpPr txBox="1">
            <a:spLocks noChangeArrowheads="1"/>
          </p:cNvSpPr>
          <p:nvPr/>
        </p:nvSpPr>
        <p:spPr bwMode="auto">
          <a:xfrm>
            <a:off x="4724400" y="28956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单进程多线程</a:t>
            </a:r>
          </a:p>
        </p:txBody>
      </p:sp>
      <p:sp>
        <p:nvSpPr>
          <p:cNvPr id="57357" name="Text Box 37"/>
          <p:cNvSpPr txBox="1">
            <a:spLocks noChangeArrowheads="1"/>
          </p:cNvSpPr>
          <p:nvPr/>
        </p:nvSpPr>
        <p:spPr bwMode="auto">
          <a:xfrm>
            <a:off x="1447800" y="57150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多进程单线程</a:t>
            </a:r>
          </a:p>
        </p:txBody>
      </p:sp>
      <p:sp>
        <p:nvSpPr>
          <p:cNvPr id="57358" name="Text Box 38"/>
          <p:cNvSpPr txBox="1">
            <a:spLocks noChangeArrowheads="1"/>
          </p:cNvSpPr>
          <p:nvPr/>
        </p:nvSpPr>
        <p:spPr bwMode="auto">
          <a:xfrm>
            <a:off x="4876800" y="56388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多进程多线程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线程的特点</a:t>
            </a:r>
          </a:p>
          <a:p>
            <a:pPr lvl="1" eaLnBrk="1" hangingPunct="1"/>
            <a:r>
              <a:rPr lang="zh-CN" altLang="en-US"/>
              <a:t>同一个进程的所有线程共享该进程的资源</a:t>
            </a:r>
          </a:p>
          <a:p>
            <a:pPr lvl="1" eaLnBrk="1" hangingPunct="1"/>
            <a:r>
              <a:rPr lang="zh-CN" altLang="en-US"/>
              <a:t>同一个进程的所有线程共享同一个地址空间</a:t>
            </a:r>
          </a:p>
          <a:p>
            <a:pPr eaLnBrk="1" hangingPunct="1"/>
            <a:r>
              <a:rPr lang="zh-CN" altLang="en-US"/>
              <a:t>线程的优点</a:t>
            </a:r>
          </a:p>
          <a:p>
            <a:pPr lvl="1" eaLnBrk="1" hangingPunct="1"/>
            <a:r>
              <a:rPr lang="zh-CN" altLang="en-US"/>
              <a:t>创建快（比进程大约快</a:t>
            </a:r>
            <a:r>
              <a:rPr lang="en-US" altLang="zh-CN"/>
              <a:t>10</a:t>
            </a:r>
            <a:r>
              <a:rPr lang="zh-CN" altLang="en-US"/>
              <a:t>倍）</a:t>
            </a:r>
          </a:p>
          <a:p>
            <a:pPr lvl="1" eaLnBrk="1" hangingPunct="1"/>
            <a:r>
              <a:rPr lang="zh-CN" altLang="en-US"/>
              <a:t>终止快</a:t>
            </a:r>
          </a:p>
          <a:p>
            <a:pPr lvl="1" eaLnBrk="1" hangingPunct="1"/>
            <a:r>
              <a:rPr lang="zh-CN" altLang="en-US"/>
              <a:t>切换快</a:t>
            </a:r>
          </a:p>
          <a:p>
            <a:pPr lvl="1" eaLnBrk="1" hangingPunct="1"/>
            <a:r>
              <a:rPr lang="zh-CN" altLang="en-US"/>
              <a:t>通信快，无需内核介入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grpSp>
        <p:nvGrpSpPr>
          <p:cNvPr id="59395" name="Group 12"/>
          <p:cNvGrpSpPr>
            <a:grpSpLocks/>
          </p:cNvGrpSpPr>
          <p:nvPr/>
        </p:nvGrpSpPr>
        <p:grpSpPr bwMode="auto">
          <a:xfrm>
            <a:off x="1066800" y="2209800"/>
            <a:ext cx="2819400" cy="3048000"/>
            <a:chOff x="672" y="1392"/>
            <a:chExt cx="1776" cy="1920"/>
          </a:xfrm>
        </p:grpSpPr>
        <p:sp>
          <p:nvSpPr>
            <p:cNvPr id="59411" name="Rectangle 4"/>
            <p:cNvSpPr>
              <a:spLocks noChangeArrowheads="1"/>
            </p:cNvSpPr>
            <p:nvPr/>
          </p:nvSpPr>
          <p:spPr bwMode="auto">
            <a:xfrm>
              <a:off x="672" y="1392"/>
              <a:ext cx="1776" cy="192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59412" name="Rectangle 5"/>
            <p:cNvSpPr>
              <a:spLocks noChangeArrowheads="1"/>
            </p:cNvSpPr>
            <p:nvPr/>
          </p:nvSpPr>
          <p:spPr bwMode="auto">
            <a:xfrm>
              <a:off x="864" y="2016"/>
              <a:ext cx="1440" cy="110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413" name="Text Box 7"/>
            <p:cNvSpPr txBox="1">
              <a:spLocks noChangeArrowheads="1"/>
            </p:cNvSpPr>
            <p:nvPr/>
          </p:nvSpPr>
          <p:spPr bwMode="auto">
            <a:xfrm>
              <a:off x="816" y="1535"/>
              <a:ext cx="1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ea typeface="楷体" pitchFamily="49" charset="-122"/>
                </a:rPr>
                <a:t>单线程进程模型</a:t>
              </a:r>
            </a:p>
          </p:txBody>
        </p:sp>
        <p:sp>
          <p:nvSpPr>
            <p:cNvPr id="59414" name="Rectangle 8"/>
            <p:cNvSpPr>
              <a:spLocks noChangeArrowheads="1"/>
            </p:cNvSpPr>
            <p:nvPr/>
          </p:nvSpPr>
          <p:spPr bwMode="auto">
            <a:xfrm>
              <a:off x="960" y="2160"/>
              <a:ext cx="48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/>
                <a:t>PCB</a:t>
              </a:r>
            </a:p>
          </p:txBody>
        </p:sp>
        <p:sp>
          <p:nvSpPr>
            <p:cNvPr id="59415" name="Rectangle 9"/>
            <p:cNvSpPr>
              <a:spLocks noChangeArrowheads="1"/>
            </p:cNvSpPr>
            <p:nvPr/>
          </p:nvSpPr>
          <p:spPr bwMode="auto">
            <a:xfrm>
              <a:off x="960" y="2592"/>
              <a:ext cx="480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用户地</a:t>
              </a:r>
            </a:p>
            <a:p>
              <a:pPr algn="ctr"/>
              <a:r>
                <a:rPr lang="zh-CN" altLang="en-US" b="1"/>
                <a:t>址空间</a:t>
              </a:r>
            </a:p>
          </p:txBody>
        </p:sp>
        <p:sp>
          <p:nvSpPr>
            <p:cNvPr id="59416" name="Rectangle 10"/>
            <p:cNvSpPr>
              <a:spLocks noChangeArrowheads="1"/>
            </p:cNvSpPr>
            <p:nvPr/>
          </p:nvSpPr>
          <p:spPr bwMode="auto">
            <a:xfrm>
              <a:off x="1632" y="2160"/>
              <a:ext cx="5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用户栈</a:t>
              </a:r>
            </a:p>
          </p:txBody>
        </p:sp>
        <p:sp>
          <p:nvSpPr>
            <p:cNvPr id="59417" name="Rectangle 11"/>
            <p:cNvSpPr>
              <a:spLocks noChangeArrowheads="1"/>
            </p:cNvSpPr>
            <p:nvPr/>
          </p:nvSpPr>
          <p:spPr bwMode="auto">
            <a:xfrm>
              <a:off x="1632" y="2592"/>
              <a:ext cx="5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内核栈</a:t>
              </a: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4114800" y="1524000"/>
            <a:ext cx="4800600" cy="4724400"/>
            <a:chOff x="2592" y="960"/>
            <a:chExt cx="3024" cy="2976"/>
          </a:xfrm>
        </p:grpSpPr>
        <p:sp>
          <p:nvSpPr>
            <p:cNvPr id="59397" name="Rectangle 14"/>
            <p:cNvSpPr>
              <a:spLocks noChangeArrowheads="1"/>
            </p:cNvSpPr>
            <p:nvPr/>
          </p:nvSpPr>
          <p:spPr bwMode="auto">
            <a:xfrm>
              <a:off x="2592" y="960"/>
              <a:ext cx="3024" cy="297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59398" name="Text Box 16"/>
            <p:cNvSpPr txBox="1">
              <a:spLocks noChangeArrowheads="1"/>
            </p:cNvSpPr>
            <p:nvPr/>
          </p:nvSpPr>
          <p:spPr bwMode="auto">
            <a:xfrm>
              <a:off x="3648" y="1200"/>
              <a:ext cx="14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ea typeface="楷体" pitchFamily="49" charset="-122"/>
                </a:rPr>
                <a:t>多线程进程模型</a:t>
              </a:r>
            </a:p>
          </p:txBody>
        </p:sp>
        <p:sp>
          <p:nvSpPr>
            <p:cNvPr id="59399" name="Rectangle 17"/>
            <p:cNvSpPr>
              <a:spLocks noChangeArrowheads="1"/>
            </p:cNvSpPr>
            <p:nvPr/>
          </p:nvSpPr>
          <p:spPr bwMode="auto">
            <a:xfrm>
              <a:off x="2640" y="2400"/>
              <a:ext cx="753" cy="4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b="1"/>
                <a:t>PCB</a:t>
              </a:r>
            </a:p>
          </p:txBody>
        </p:sp>
        <p:sp>
          <p:nvSpPr>
            <p:cNvPr id="59400" name="Rectangle 18"/>
            <p:cNvSpPr>
              <a:spLocks noChangeArrowheads="1"/>
            </p:cNvSpPr>
            <p:nvPr/>
          </p:nvSpPr>
          <p:spPr bwMode="auto">
            <a:xfrm>
              <a:off x="2640" y="3168"/>
              <a:ext cx="753" cy="5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/>
                <a:t>用户地</a:t>
              </a:r>
            </a:p>
            <a:p>
              <a:pPr algn="ctr"/>
              <a:r>
                <a:rPr lang="zh-CN" altLang="en-US" b="1"/>
                <a:t>址空间</a:t>
              </a:r>
            </a:p>
          </p:txBody>
        </p:sp>
        <p:grpSp>
          <p:nvGrpSpPr>
            <p:cNvPr id="59401" name="Group 29"/>
            <p:cNvGrpSpPr>
              <a:grpSpLocks/>
            </p:cNvGrpSpPr>
            <p:nvPr/>
          </p:nvGrpSpPr>
          <p:grpSpPr bwMode="auto">
            <a:xfrm>
              <a:off x="3504" y="1972"/>
              <a:ext cx="2047" cy="1676"/>
              <a:chOff x="3504" y="1972"/>
              <a:chExt cx="2047" cy="1676"/>
            </a:xfrm>
          </p:grpSpPr>
          <p:sp>
            <p:nvSpPr>
              <p:cNvPr id="59402" name="Rectangle 19"/>
              <p:cNvSpPr>
                <a:spLocks noChangeArrowheads="1"/>
              </p:cNvSpPr>
              <p:nvPr/>
            </p:nvSpPr>
            <p:spPr bwMode="auto">
              <a:xfrm>
                <a:off x="4272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3" name="Rectangle 20"/>
              <p:cNvSpPr>
                <a:spLocks noChangeArrowheads="1"/>
              </p:cNvSpPr>
              <p:nvPr/>
            </p:nvSpPr>
            <p:spPr bwMode="auto">
              <a:xfrm>
                <a:off x="4272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4" name="Rectangle 21"/>
              <p:cNvSpPr>
                <a:spLocks noChangeArrowheads="1"/>
              </p:cNvSpPr>
              <p:nvPr/>
            </p:nvSpPr>
            <p:spPr bwMode="auto">
              <a:xfrm>
                <a:off x="3504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TCB1</a:t>
                </a:r>
              </a:p>
            </p:txBody>
          </p:sp>
          <p:sp>
            <p:nvSpPr>
              <p:cNvPr id="59405" name="Rectangle 22"/>
              <p:cNvSpPr>
                <a:spLocks noChangeArrowheads="1"/>
              </p:cNvSpPr>
              <p:nvPr/>
            </p:nvSpPr>
            <p:spPr bwMode="auto">
              <a:xfrm>
                <a:off x="3504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6" name="Rectangle 23"/>
              <p:cNvSpPr>
                <a:spLocks noChangeArrowheads="1"/>
              </p:cNvSpPr>
              <p:nvPr/>
            </p:nvSpPr>
            <p:spPr bwMode="auto">
              <a:xfrm>
                <a:off x="4992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7" name="Rectangle 24"/>
              <p:cNvSpPr>
                <a:spLocks noChangeArrowheads="1"/>
              </p:cNvSpPr>
              <p:nvPr/>
            </p:nvSpPr>
            <p:spPr bwMode="auto">
              <a:xfrm>
                <a:off x="4992" y="297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内核栈</a:t>
                </a:r>
              </a:p>
            </p:txBody>
          </p:sp>
          <p:sp>
            <p:nvSpPr>
              <p:cNvPr id="59408" name="Rectangle 26"/>
              <p:cNvSpPr>
                <a:spLocks noChangeArrowheads="1"/>
              </p:cNvSpPr>
              <p:nvPr/>
            </p:nvSpPr>
            <p:spPr bwMode="auto">
              <a:xfrm>
                <a:off x="3504" y="2308"/>
                <a:ext cx="559" cy="6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/>
                  <a:t>用户栈</a:t>
                </a:r>
              </a:p>
            </p:txBody>
          </p:sp>
          <p:sp>
            <p:nvSpPr>
              <p:cNvPr id="59409" name="Rectangle 27"/>
              <p:cNvSpPr>
                <a:spLocks noChangeArrowheads="1"/>
              </p:cNvSpPr>
              <p:nvPr/>
            </p:nvSpPr>
            <p:spPr bwMode="auto">
              <a:xfrm>
                <a:off x="4272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TCB2</a:t>
                </a:r>
              </a:p>
            </p:txBody>
          </p:sp>
          <p:sp>
            <p:nvSpPr>
              <p:cNvPr id="59410" name="Rectangle 28"/>
              <p:cNvSpPr>
                <a:spLocks noChangeArrowheads="1"/>
              </p:cNvSpPr>
              <p:nvPr/>
            </p:nvSpPr>
            <p:spPr bwMode="auto">
              <a:xfrm>
                <a:off x="4992" y="1972"/>
                <a:ext cx="559" cy="33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b="1"/>
                  <a:t>TCB3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73424" y="1367450"/>
            <a:ext cx="658457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800" b="1" dirty="0">
                <a:latin typeface="+mj-ea"/>
                <a:ea typeface="+mj-ea"/>
              </a:rPr>
              <a:t>顺序执行模型（</a:t>
            </a:r>
            <a:r>
              <a:rPr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Sequential Mode</a:t>
            </a:r>
            <a:r>
              <a:rPr lang="zh-CN" altLang="en-US" sz="2800" b="1" dirty="0">
                <a:latin typeface="+mj-ea"/>
                <a:ea typeface="+mj-ea"/>
              </a:rPr>
              <a:t>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19200" y="2172976"/>
            <a:ext cx="5107079" cy="1202087"/>
            <a:chOff x="1219200" y="2172976"/>
            <a:chExt cx="5107079" cy="12020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018" y="2172976"/>
              <a:ext cx="1119187" cy="116622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0366" y="2189832"/>
              <a:ext cx="1585913" cy="114937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00" y="2274042"/>
              <a:ext cx="1314450" cy="1101021"/>
            </a:xfrm>
            <a:prstGeom prst="rect">
              <a:avLst/>
            </a:prstGeom>
          </p:spPr>
        </p:pic>
        <p:sp>
          <p:nvSpPr>
            <p:cNvPr id="6" name="右箭头 5"/>
            <p:cNvSpPr/>
            <p:nvPr/>
          </p:nvSpPr>
          <p:spPr>
            <a:xfrm>
              <a:off x="2630857" y="2715940"/>
              <a:ext cx="381000" cy="217224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245205" y="2715940"/>
              <a:ext cx="381000" cy="217224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04800" y="3747460"/>
            <a:ext cx="6096000" cy="61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+mj-lt"/>
              <a:buAutoNum type="arabicPeriod" startAt="2"/>
            </a:pPr>
            <a:r>
              <a:rPr lang="zh-CN" altLang="en-US" sz="2800" b="1" dirty="0">
                <a:latin typeface="+mj-ea"/>
                <a:ea typeface="+mj-ea"/>
              </a:rPr>
              <a:t>并行执行模型（</a:t>
            </a:r>
            <a:r>
              <a:rPr lang="en-US" altLang="zh-CN" sz="2800" b="1" dirty="0"/>
              <a:t>P</a:t>
            </a:r>
            <a:r>
              <a:rPr lang="en-US" sz="2800" b="1" dirty="0"/>
              <a:t>arallel M</a:t>
            </a:r>
            <a:r>
              <a:rPr lang="en-US" altLang="zh-CN" sz="2800" b="1" dirty="0"/>
              <a:t>ode</a:t>
            </a:r>
            <a:r>
              <a:rPr lang="zh-CN" altLang="en-US" sz="2800" b="1" dirty="0">
                <a:latin typeface="+mj-ea"/>
                <a:ea typeface="+mj-ea"/>
              </a:rPr>
              <a:t>）</a:t>
            </a:r>
            <a:endParaRPr lang="en-US" altLang="zh-CN" sz="28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287" y="4440632"/>
            <a:ext cx="1710570" cy="1350568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6858000" y="1750696"/>
            <a:ext cx="1888896" cy="665490"/>
          </a:xfrm>
          <a:prstGeom prst="wedgeRoundRectCallout">
            <a:avLst>
              <a:gd name="adj1" fmla="val -63613"/>
              <a:gd name="adj2" fmla="val -433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latin typeface="+mj-ea"/>
                <a:ea typeface="+mj-ea"/>
              </a:rPr>
              <a:t>做完一件事，再接着做另外的事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6399472" y="3962400"/>
            <a:ext cx="1888896" cy="665490"/>
          </a:xfrm>
          <a:prstGeom prst="wedgeRoundRectCallout">
            <a:avLst>
              <a:gd name="adj1" fmla="val -66461"/>
              <a:gd name="adj2" fmla="val 10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latin typeface="+mj-ea"/>
                <a:ea typeface="+mj-ea"/>
              </a:rPr>
              <a:t>几件事情同时做</a:t>
            </a:r>
          </a:p>
        </p:txBody>
      </p:sp>
    </p:spTree>
    <p:extLst>
      <p:ext uri="{BB962C8B-B14F-4D97-AF65-F5344CB8AC3E}">
        <p14:creationId xmlns:p14="http://schemas.microsoft.com/office/powerpoint/2010/main" val="4059146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在支持线程的操作系统中，线程是调度分派的最小单位，进程是资源拥有的最小单位</a:t>
            </a:r>
          </a:p>
          <a:p>
            <a:pPr eaLnBrk="1" hangingPunct="1"/>
            <a:r>
              <a:rPr lang="zh-CN" altLang="en-US"/>
              <a:t>线程同样具有几种基本状态</a:t>
            </a:r>
          </a:p>
          <a:p>
            <a:pPr lvl="1" eaLnBrk="1" hangingPunct="1"/>
            <a:r>
              <a:rPr lang="zh-CN" altLang="en-US"/>
              <a:t>就绪、执行、阻塞</a:t>
            </a:r>
          </a:p>
          <a:p>
            <a:pPr eaLnBrk="1" hangingPunct="1"/>
            <a:r>
              <a:rPr lang="zh-CN" altLang="en-US"/>
              <a:t>同样存在进程的调度</a:t>
            </a:r>
          </a:p>
          <a:p>
            <a:pPr eaLnBrk="1" hangingPunct="1"/>
            <a:r>
              <a:rPr lang="zh-CN" altLang="en-US"/>
              <a:t>对进程的操作影响到进程中的所有线程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197636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100000"/>
              </a:lnSpc>
              <a:buFontTx/>
              <a:buNone/>
            </a:pPr>
            <a:r>
              <a:rPr lang="zh-CN" altLang="en-US" sz="3600" b="1" dirty="0"/>
              <a:t>线程的基本操作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派生（</a:t>
            </a:r>
            <a:r>
              <a:rPr lang="en-US" altLang="zh-CN" sz="2800" dirty="0"/>
              <a:t>Spawn)</a:t>
            </a:r>
            <a:r>
              <a:rPr lang="zh-CN" altLang="en-US" sz="2800" dirty="0"/>
              <a:t>：当产生一个新进程时，同时也为该进程派生了一个线程，随后，进程中的线程可以在同一个进程中派生另一个线程，新线程被放置在就绪队列中。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阻塞（</a:t>
            </a:r>
            <a:r>
              <a:rPr lang="en-US" altLang="zh-CN" sz="2800" dirty="0"/>
              <a:t>Block)</a:t>
            </a:r>
            <a:r>
              <a:rPr lang="zh-CN" altLang="en-US" sz="2800" dirty="0"/>
              <a:t>：当线程需要等待一个事件时，它将阻塞，此时处理器转而执行另一个就绪线程。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解除阻塞（</a:t>
            </a:r>
            <a:r>
              <a:rPr lang="en-US" altLang="zh-CN" sz="2800" dirty="0"/>
              <a:t>Unblock</a:t>
            </a:r>
            <a:r>
              <a:rPr lang="zh-CN" altLang="en-US" sz="2800" dirty="0"/>
              <a:t>）：当阻塞一个线程的事件发生时，该线程被转移到就绪队列中。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800" dirty="0"/>
              <a:t>结束（</a:t>
            </a:r>
            <a:r>
              <a:rPr lang="en-US" altLang="zh-CN" sz="2800" dirty="0"/>
              <a:t>Finish</a:t>
            </a:r>
            <a:r>
              <a:rPr lang="zh-CN" altLang="en-US" sz="2800" dirty="0"/>
              <a:t>）：当一个线程完成时，其寄存器的信息和栈都被释放。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7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线程的实现</a:t>
            </a:r>
          </a:p>
          <a:p>
            <a:pPr lvl="1" eaLnBrk="1" hangingPunct="1"/>
            <a:r>
              <a:rPr lang="zh-CN" altLang="en-US"/>
              <a:t>用户级线程</a:t>
            </a:r>
          </a:p>
          <a:p>
            <a:pPr lvl="2" eaLnBrk="1" hangingPunct="1"/>
            <a:r>
              <a:rPr lang="zh-CN" altLang="en-US"/>
              <a:t>线程的管理由应用程序完成</a:t>
            </a:r>
          </a:p>
          <a:p>
            <a:pPr lvl="1" eaLnBrk="1" hangingPunct="1"/>
            <a:r>
              <a:rPr lang="zh-CN" altLang="en-US"/>
              <a:t>内核级线程</a:t>
            </a:r>
          </a:p>
          <a:p>
            <a:pPr lvl="2" eaLnBrk="1" hangingPunct="1"/>
            <a:r>
              <a:rPr lang="zh-CN" altLang="en-US"/>
              <a:t>线程的管理由内核完成，应用程序通过</a:t>
            </a:r>
            <a:r>
              <a:rPr lang="en-US" altLang="zh-CN"/>
              <a:t>API</a:t>
            </a:r>
            <a:r>
              <a:rPr lang="zh-CN" altLang="en-US"/>
              <a:t>访问线程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pic>
        <p:nvPicPr>
          <p:cNvPr id="6349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</a:rPr>
              <a:t>用户级线程</a:t>
            </a:r>
            <a:r>
              <a:rPr lang="zh-CN" altLang="en-US"/>
              <a:t>与内核级线程的比较</a:t>
            </a:r>
          </a:p>
          <a:p>
            <a:pPr lvl="1" eaLnBrk="1" hangingPunct="1"/>
            <a:r>
              <a:rPr lang="zh-CN" altLang="en-US"/>
              <a:t>用户级线程不需要模式切换</a:t>
            </a:r>
          </a:p>
          <a:p>
            <a:pPr lvl="1" eaLnBrk="1" hangingPunct="1"/>
            <a:r>
              <a:rPr lang="zh-CN" altLang="en-US"/>
              <a:t>用户级线程由应用程序实现调度管理</a:t>
            </a:r>
          </a:p>
          <a:p>
            <a:pPr lvl="1" eaLnBrk="1" hangingPunct="1"/>
            <a:r>
              <a:rPr lang="zh-CN" altLang="en-US"/>
              <a:t>用户级线程可以在任意操作系统中运行</a:t>
            </a:r>
          </a:p>
          <a:p>
            <a:pPr lvl="1" eaLnBrk="1" hangingPunct="1">
              <a:buFontTx/>
              <a:buNone/>
            </a:pPr>
            <a:r>
              <a:rPr lang="zh-CN" altLang="en-US" b="1"/>
              <a:t>缺点</a:t>
            </a:r>
          </a:p>
          <a:p>
            <a:pPr lvl="1" eaLnBrk="1" hangingPunct="1"/>
            <a:r>
              <a:rPr lang="zh-CN" altLang="en-US"/>
              <a:t>用户级线程执行系统调用时，同一进程所有线程都会被阻塞</a:t>
            </a:r>
          </a:p>
          <a:p>
            <a:pPr lvl="1" eaLnBrk="1" hangingPunct="1"/>
            <a:r>
              <a:rPr lang="zh-CN" altLang="en-US"/>
              <a:t>不能利用多处理机技术</a:t>
            </a:r>
          </a:p>
          <a:p>
            <a:pPr lvl="1" eaLnBrk="1" hangingPunct="1"/>
            <a:endParaRPr lang="en-US" altLang="zh-CN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/>
            <a:r>
              <a:rPr lang="zh-CN" altLang="en-US"/>
              <a:t>用户级线程与</a:t>
            </a:r>
            <a:r>
              <a:rPr lang="zh-CN" altLang="en-US" b="1">
                <a:solidFill>
                  <a:srgbClr val="FF0000"/>
                </a:solidFill>
              </a:rPr>
              <a:t>内核级线程</a:t>
            </a:r>
            <a:r>
              <a:rPr lang="zh-CN" altLang="en-US"/>
              <a:t>的比较</a:t>
            </a:r>
          </a:p>
          <a:p>
            <a:pPr lvl="1" eaLnBrk="1" hangingPunct="1"/>
            <a:r>
              <a:rPr lang="zh-CN" altLang="en-US"/>
              <a:t>内核实现内核级线程的调度管理</a:t>
            </a:r>
          </a:p>
          <a:p>
            <a:pPr lvl="1" eaLnBrk="1" hangingPunct="1"/>
            <a:r>
              <a:rPr lang="zh-CN" altLang="en-US"/>
              <a:t>可以充分利用多处理机技术</a:t>
            </a:r>
          </a:p>
          <a:p>
            <a:pPr lvl="1" eaLnBrk="1" hangingPunct="1">
              <a:buFontTx/>
              <a:buNone/>
            </a:pPr>
            <a:r>
              <a:rPr lang="zh-CN" altLang="en-US" b="1"/>
              <a:t>缺点</a:t>
            </a:r>
          </a:p>
          <a:p>
            <a:pPr lvl="1" eaLnBrk="1" hangingPunct="1"/>
            <a:r>
              <a:rPr lang="zh-CN" altLang="en-US"/>
              <a:t>有模式切换的开销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2.5 </a:t>
            </a:r>
            <a:r>
              <a:rPr lang="zh-CN" altLang="en-US"/>
              <a:t>线程</a:t>
            </a:r>
          </a:p>
        </p:txBody>
      </p:sp>
      <p:pic>
        <p:nvPicPr>
          <p:cNvPr id="66563" name="Picture 4" descr="02-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什么是并发？</a:t>
            </a:r>
          </a:p>
          <a:p>
            <a:pPr eaLnBrk="1" hangingPunct="1"/>
            <a:r>
              <a:rPr lang="zh-CN" altLang="en-US"/>
              <a:t>并发是所有问题的基础，也是操作系统设计的基础</a:t>
            </a:r>
          </a:p>
          <a:p>
            <a:pPr eaLnBrk="1" hangingPunct="1"/>
            <a:r>
              <a:rPr lang="zh-CN" altLang="en-US"/>
              <a:t>由并发带来的两个问题</a:t>
            </a:r>
          </a:p>
          <a:p>
            <a:pPr lvl="1" eaLnBrk="1" hangingPunct="1"/>
            <a:r>
              <a:rPr lang="zh-CN" altLang="en-US"/>
              <a:t>对</a:t>
            </a:r>
            <a:r>
              <a:rPr lang="zh-CN" altLang="en-US">
                <a:solidFill>
                  <a:srgbClr val="FF0000"/>
                </a:solidFill>
              </a:rPr>
              <a:t>资源</a:t>
            </a:r>
            <a:r>
              <a:rPr lang="zh-CN" altLang="en-US"/>
              <a:t>的相互制约：同步</a:t>
            </a:r>
          </a:p>
          <a:p>
            <a:pPr lvl="1" eaLnBrk="1" hangingPunct="1"/>
            <a:r>
              <a:rPr lang="zh-CN" altLang="en-US"/>
              <a:t>对资源的相互共享：互斥</a:t>
            </a:r>
          </a:p>
          <a:p>
            <a:pPr eaLnBrk="1" hangingPunct="1"/>
            <a:endParaRPr lang="zh-CN" altLang="en-US"/>
          </a:p>
          <a:p>
            <a:pPr eaLnBrk="1" hangingPunct="1"/>
            <a:endParaRPr lang="en-US" altLang="zh-CN"/>
          </a:p>
        </p:txBody>
      </p:sp>
      <p:sp>
        <p:nvSpPr>
          <p:cNvPr id="195588" name="AutoShape 4"/>
          <p:cNvSpPr>
            <a:spLocks noChangeArrowheads="1"/>
          </p:cNvSpPr>
          <p:nvPr/>
        </p:nvSpPr>
        <p:spPr bwMode="auto">
          <a:xfrm>
            <a:off x="1905000" y="2286000"/>
            <a:ext cx="1828800" cy="1676400"/>
          </a:xfrm>
          <a:prstGeom prst="wedgeRoundRectCallout">
            <a:avLst>
              <a:gd name="adj1" fmla="val -63023"/>
              <a:gd name="adj2" fmla="val 50759"/>
              <a:gd name="adj3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/>
              <a:t>包括所有物理设备如</a:t>
            </a:r>
            <a:r>
              <a:rPr lang="en-US" altLang="zh-CN" b="1"/>
              <a:t>CPU</a:t>
            </a:r>
            <a:r>
              <a:rPr lang="zh-CN" altLang="en-US" b="1"/>
              <a:t>、打印机等，也包括文件、进程等虚拟概念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临界资源</a:t>
            </a:r>
          </a:p>
          <a:p>
            <a:pPr lvl="1" eaLnBrk="1" hangingPunct="1"/>
            <a:r>
              <a:rPr lang="zh-CN" altLang="en-US" dirty="0"/>
              <a:t>临界区</a:t>
            </a:r>
          </a:p>
          <a:p>
            <a:pPr lvl="1" eaLnBrk="1" hangingPunct="1"/>
            <a:r>
              <a:rPr lang="zh-CN" altLang="en-US" dirty="0"/>
              <a:t>死锁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活锁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lvl="1" eaLnBrk="1" hangingPunct="1"/>
            <a:r>
              <a:rPr lang="zh-CN" altLang="en-US" dirty="0"/>
              <a:t>竞争</a:t>
            </a:r>
          </a:p>
          <a:p>
            <a:pPr lvl="1" eaLnBrk="1" hangingPunct="1"/>
            <a:r>
              <a:rPr lang="zh-CN" altLang="en-US" dirty="0"/>
              <a:t>饥饿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相关的关键概念</a:t>
            </a:r>
          </a:p>
          <a:p>
            <a:pPr lvl="1" eaLnBrk="1" hangingPunct="1"/>
            <a:r>
              <a:rPr lang="zh-CN" altLang="en-US"/>
              <a:t>临界资源</a:t>
            </a:r>
          </a:p>
          <a:p>
            <a:pPr lvl="2" eaLnBrk="1" hangingPunct="1"/>
            <a:r>
              <a:rPr lang="zh-CN" altLang="en-US"/>
              <a:t>一次仅允许一个进程访问的资源为临界资源</a:t>
            </a:r>
          </a:p>
          <a:p>
            <a:pPr lvl="1" eaLnBrk="1" hangingPunct="1"/>
            <a:r>
              <a:rPr lang="zh-CN" altLang="en-US"/>
              <a:t>临界区</a:t>
            </a:r>
          </a:p>
          <a:p>
            <a:pPr lvl="2" eaLnBrk="1" hangingPunct="1"/>
            <a:r>
              <a:rPr lang="zh-CN" altLang="en-US"/>
              <a:t>把在每个进程中访问临界资源的那段代码称为临界区。</a:t>
            </a:r>
          </a:p>
          <a:p>
            <a:pPr lvl="2" eaLnBrk="1" hangingPunct="1"/>
            <a:r>
              <a:rPr lang="zh-CN" altLang="en-US"/>
              <a:t>代码作为一个共享资源，一次只能允许一个进程访问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137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</a:rPr>
              <a:t>对应到操作系统当中，进程的执行模型同样有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顺序执行</a:t>
            </a:r>
            <a:r>
              <a:rPr lang="zh-CN" altLang="en-US" dirty="0">
                <a:latin typeface="+mj-ea"/>
                <a:ea typeface="+mj-ea"/>
              </a:rPr>
              <a:t>和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并行执行</a:t>
            </a:r>
            <a:r>
              <a:rPr lang="zh-CN" altLang="en-US" dirty="0">
                <a:latin typeface="+mj-ea"/>
                <a:ea typeface="+mj-ea"/>
              </a:rPr>
              <a:t>。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514600"/>
            <a:ext cx="2066925" cy="270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743200"/>
            <a:ext cx="2981325" cy="24860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0037" y="5405718"/>
            <a:ext cx="32099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顺序执行：</a:t>
            </a:r>
            <a:r>
              <a:rPr lang="zh-CN" altLang="en-US" dirty="0">
                <a:latin typeface="+mj-ea"/>
                <a:ea typeface="+mj-ea"/>
              </a:rPr>
              <a:t>一个进程执行完毕，再紧接着执行另外一个进程</a:t>
            </a:r>
          </a:p>
        </p:txBody>
      </p:sp>
      <p:sp>
        <p:nvSpPr>
          <p:cNvPr id="9" name="矩形 8"/>
          <p:cNvSpPr/>
          <p:nvPr/>
        </p:nvSpPr>
        <p:spPr>
          <a:xfrm>
            <a:off x="4724400" y="5405717"/>
            <a:ext cx="3276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并行执行：</a:t>
            </a:r>
            <a:r>
              <a:rPr lang="zh-CN" altLang="en-US" dirty="0">
                <a:latin typeface="+mj-ea"/>
                <a:ea typeface="+mj-ea"/>
              </a:rPr>
              <a:t>四个进程同时执行，相互独立，互不干扰。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" y="3352800"/>
            <a:ext cx="1600200" cy="1219200"/>
          </a:xfrm>
          <a:prstGeom prst="rect">
            <a:avLst/>
          </a:prstGeom>
          <a:ln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缺点：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执行效率太低</a:t>
            </a:r>
          </a:p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387478" y="3352800"/>
            <a:ext cx="1600200" cy="1219200"/>
          </a:xfrm>
          <a:prstGeom prst="rect">
            <a:avLst/>
          </a:prstGeom>
          <a:ln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缺点：</a:t>
            </a:r>
            <a:endParaRPr lang="en-US" altLang="zh-CN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j-ea"/>
                <a:ea typeface="+mj-ea"/>
              </a:rPr>
              <a:t>硬件要求太高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死锁</a:t>
            </a:r>
          </a:p>
          <a:p>
            <a:pPr lvl="2" eaLnBrk="1" hangingPunct="1"/>
            <a:r>
              <a:rPr lang="zh-CN" altLang="en-US" dirty="0"/>
              <a:t>两个或两个以上的进程相互等待导致都不能执行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活锁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由于某些条件不满足，导致进程不断重复尝试而不能正常推进执行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lvl="2" eaLnBrk="1" hangingPunct="1"/>
            <a:r>
              <a:rPr lang="zh-CN" altLang="en-US" dirty="0"/>
              <a:t>当一个进程在临界区访问临界资源时，其他进程不能进入该临界区访问共享资源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相关的关键概念</a:t>
            </a:r>
          </a:p>
          <a:p>
            <a:pPr lvl="1" eaLnBrk="1" hangingPunct="1"/>
            <a:r>
              <a:rPr lang="zh-CN" altLang="en-US" dirty="0"/>
              <a:t>竞争</a:t>
            </a:r>
          </a:p>
          <a:p>
            <a:pPr lvl="2" eaLnBrk="1" hangingPunct="1"/>
            <a:r>
              <a:rPr lang="zh-CN" altLang="en-US" dirty="0"/>
              <a:t>多个进程读写一个共享数据时依赖它们执行的相对时间（</a:t>
            </a:r>
            <a:r>
              <a:rPr lang="en-US" altLang="zh-CN" dirty="0"/>
              <a:t>P132</a:t>
            </a:r>
            <a:r>
              <a:rPr lang="zh-CN" altLang="en-US" dirty="0"/>
              <a:t>）</a:t>
            </a:r>
          </a:p>
          <a:p>
            <a:pPr lvl="1" eaLnBrk="1" hangingPunct="1"/>
            <a:r>
              <a:rPr lang="zh-CN" altLang="en-US" dirty="0"/>
              <a:t>饥饿</a:t>
            </a:r>
          </a:p>
          <a:p>
            <a:pPr lvl="2" eaLnBrk="1" hangingPunct="1"/>
            <a:r>
              <a:rPr lang="zh-CN" altLang="en-US" dirty="0"/>
              <a:t>一个进程得不到执行机会（</a:t>
            </a:r>
            <a:r>
              <a:rPr lang="en-US" altLang="zh-CN" dirty="0"/>
              <a:t>P134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进程的并发会导致程序执行结果不封闭</a:t>
            </a:r>
          </a:p>
          <a:p>
            <a:pPr lvl="1" eaLnBrk="1" hangingPunct="1"/>
            <a:r>
              <a:rPr lang="zh-CN" altLang="en-US"/>
              <a:t>全局资源</a:t>
            </a:r>
          </a:p>
          <a:p>
            <a:pPr lvl="2" eaLnBrk="1" hangingPunct="1"/>
            <a:r>
              <a:rPr lang="zh-CN" altLang="en-US"/>
              <a:t>对全局资源的访问秩序非常重要</a:t>
            </a:r>
          </a:p>
          <a:p>
            <a:pPr lvl="1" eaLnBrk="1" hangingPunct="1"/>
            <a:r>
              <a:rPr lang="zh-CN" altLang="en-US"/>
              <a:t>资源分配</a:t>
            </a:r>
          </a:p>
          <a:p>
            <a:pPr lvl="2" eaLnBrk="1" hangingPunct="1"/>
            <a:r>
              <a:rPr lang="zh-CN" altLang="en-US"/>
              <a:t>不好的分配算法可能导致死锁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8BBD2-9BC7-4300-995F-D88243A0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53"/>
            <a:ext cx="9144000" cy="5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39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临界资源</a:t>
            </a:r>
          </a:p>
          <a:p>
            <a:pPr lvl="1" eaLnBrk="1" hangingPunct="1"/>
            <a:r>
              <a:rPr lang="en-US" altLang="zh-CN" dirty="0"/>
              <a:t>Count</a:t>
            </a:r>
          </a:p>
          <a:p>
            <a:pPr eaLnBrk="1" hangingPunct="1"/>
            <a:r>
              <a:rPr lang="zh-CN" altLang="en-US" dirty="0"/>
              <a:t>临界区</a:t>
            </a:r>
          </a:p>
          <a:p>
            <a:pPr lvl="1" eaLnBrk="1" hangingPunct="1"/>
            <a:r>
              <a:rPr lang="en-US" altLang="zh-CN" dirty="0"/>
              <a:t>Count++</a:t>
            </a:r>
          </a:p>
          <a:p>
            <a:pPr lvl="1" eaLnBrk="1" hangingPunct="1"/>
            <a:r>
              <a:rPr lang="en-US" altLang="zh-CN" dirty="0"/>
              <a:t>Count—</a:t>
            </a:r>
          </a:p>
          <a:p>
            <a:pPr eaLnBrk="1" hangingPunct="1"/>
            <a:r>
              <a:rPr lang="zh-CN" altLang="en-US" dirty="0"/>
              <a:t>问题：如何实现对临界资源和临界区的访问？</a:t>
            </a:r>
          </a:p>
          <a:p>
            <a:pPr lvl="1" eaLnBrk="1" hangingPunct="1"/>
            <a:r>
              <a:rPr lang="zh-CN" altLang="en-US" dirty="0"/>
              <a:t>互斥</a:t>
            </a: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8305800" cy="5334000"/>
          </a:xfrm>
        </p:spPr>
        <p:txBody>
          <a:bodyPr/>
          <a:lstStyle/>
          <a:p>
            <a:pPr eaLnBrk="1" hangingPunct="1"/>
            <a:r>
              <a:rPr lang="zh-CN" altLang="en-US"/>
              <a:t>为了实现对临界资源的访问，每个进程都</a:t>
            </a:r>
            <a:r>
              <a:rPr lang="zh-CN" altLang="en-US" b="1">
                <a:solidFill>
                  <a:srgbClr val="FF0000"/>
                </a:solidFill>
              </a:rPr>
              <a:t>互斥</a:t>
            </a:r>
            <a:r>
              <a:rPr lang="zh-CN" altLang="en-US"/>
              <a:t>地进入自己的临界区：</a:t>
            </a:r>
            <a:r>
              <a:rPr lang="zh-CN" altLang="en-US" b="1">
                <a:solidFill>
                  <a:srgbClr val="FF0000"/>
                </a:solidFill>
              </a:rPr>
              <a:t>一次只有一个程序在临界区</a:t>
            </a:r>
          </a:p>
          <a:p>
            <a:pPr eaLnBrk="1" hangingPunct="1"/>
            <a:endParaRPr lang="zh-CN" altLang="en-US"/>
          </a:p>
          <a:p>
            <a:pPr lvl="1" eaLnBrk="1" hangingPunct="1"/>
            <a:endParaRPr lang="en-US" altLang="zh-CN"/>
          </a:p>
        </p:txBody>
      </p:sp>
      <p:pic>
        <p:nvPicPr>
          <p:cNvPr id="208900" name="Picture 4" descr="{1]@AH7)V4S$WFABO@(`(Y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16275"/>
            <a:ext cx="2971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1" name="AutoShape 5"/>
          <p:cNvSpPr>
            <a:spLocks noChangeArrowheads="1"/>
          </p:cNvSpPr>
          <p:nvPr/>
        </p:nvSpPr>
        <p:spPr bwMode="auto">
          <a:xfrm>
            <a:off x="5638800" y="2606675"/>
            <a:ext cx="2819400" cy="2133600"/>
          </a:xfrm>
          <a:prstGeom prst="wedgeRoundRectCallout">
            <a:avLst>
              <a:gd name="adj1" fmla="val -70102"/>
              <a:gd name="adj2" fmla="val 3421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进入临界区之前，对预先访问的临界资源进行检查</a:t>
            </a:r>
          </a:p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若该资源尚未被访问，则可以进入临界区；反之则不能</a:t>
            </a:r>
          </a:p>
          <a:p>
            <a:pPr marL="342900" indent="-342900">
              <a:buFontTx/>
              <a:buAutoNum type="arabicPeriod"/>
            </a:pPr>
            <a:r>
              <a:rPr lang="zh-CN" altLang="en-US" b="1">
                <a:ea typeface="楷体" pitchFamily="49" charset="-122"/>
              </a:rPr>
              <a:t>设置正在访问标志</a:t>
            </a:r>
          </a:p>
        </p:txBody>
      </p:sp>
      <p:sp>
        <p:nvSpPr>
          <p:cNvPr id="208902" name="AutoShape 6"/>
          <p:cNvSpPr>
            <a:spLocks noChangeArrowheads="1"/>
          </p:cNvSpPr>
          <p:nvPr/>
        </p:nvSpPr>
        <p:spPr bwMode="auto">
          <a:xfrm>
            <a:off x="1295400" y="4206875"/>
            <a:ext cx="1371600" cy="990600"/>
          </a:xfrm>
          <a:prstGeom prst="wedgeRoundRectCallout">
            <a:avLst>
              <a:gd name="adj1" fmla="val 80093"/>
              <a:gd name="adj2" fmla="val 24838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b="1">
                <a:ea typeface="楷体" pitchFamily="49" charset="-122"/>
              </a:rPr>
              <a:t>将资源恢复为未访问标志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 animBg="1"/>
      <p:bldP spid="20890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思考：互斥可能带来的问题</a:t>
            </a:r>
          </a:p>
          <a:p>
            <a:pPr lvl="1" eaLnBrk="1" hangingPunct="1"/>
            <a:r>
              <a:rPr lang="zh-CN" altLang="en-US" dirty="0"/>
              <a:t>死锁</a:t>
            </a:r>
          </a:p>
          <a:p>
            <a:pPr lvl="2" eaLnBrk="1" hangingPunct="1"/>
            <a:r>
              <a:rPr lang="zh-CN" altLang="en-US" dirty="0"/>
              <a:t>进程</a:t>
            </a:r>
            <a:r>
              <a:rPr lang="en-US" altLang="zh-CN" dirty="0"/>
              <a:t>P1</a:t>
            </a:r>
            <a:r>
              <a:rPr lang="zh-CN" altLang="en-US" dirty="0"/>
              <a:t>占有资源</a:t>
            </a:r>
            <a:r>
              <a:rPr lang="en-US" altLang="zh-CN" dirty="0"/>
              <a:t>R1</a:t>
            </a:r>
            <a:r>
              <a:rPr lang="zh-CN" altLang="en-US" dirty="0"/>
              <a:t>，等待资源</a:t>
            </a:r>
            <a:r>
              <a:rPr lang="en-US" altLang="zh-CN" dirty="0"/>
              <a:t>R2</a:t>
            </a:r>
            <a:r>
              <a:rPr lang="zh-CN" altLang="en-US" dirty="0"/>
              <a:t>；进程</a:t>
            </a:r>
            <a:r>
              <a:rPr lang="en-US" altLang="zh-CN" dirty="0"/>
              <a:t>P2</a:t>
            </a:r>
            <a:r>
              <a:rPr lang="zh-CN" altLang="en-US" dirty="0"/>
              <a:t>占有资源</a:t>
            </a:r>
            <a:r>
              <a:rPr lang="en-US" altLang="zh-CN" dirty="0"/>
              <a:t>R2</a:t>
            </a:r>
            <a:r>
              <a:rPr lang="zh-CN" altLang="en-US" dirty="0"/>
              <a:t>，等待资源</a:t>
            </a:r>
            <a:r>
              <a:rPr lang="en-US" altLang="zh-CN" dirty="0"/>
              <a:t>R1</a:t>
            </a:r>
          </a:p>
          <a:p>
            <a:pPr lvl="2" eaLnBrk="1" hangingPunct="1"/>
            <a:r>
              <a:rPr lang="zh-CN" altLang="en-US" dirty="0"/>
              <a:t>思考：如何解决这个问题</a:t>
            </a:r>
          </a:p>
          <a:p>
            <a:pPr lvl="1" eaLnBrk="1" hangingPunct="1"/>
            <a:r>
              <a:rPr lang="zh-CN" altLang="en-US" dirty="0"/>
              <a:t>饥饿</a:t>
            </a:r>
          </a:p>
          <a:p>
            <a:pPr lvl="2" eaLnBrk="1" hangingPunct="1"/>
            <a:r>
              <a:rPr lang="zh-CN" altLang="en-US" dirty="0"/>
              <a:t>无限期地被推迟访问</a:t>
            </a:r>
          </a:p>
          <a:p>
            <a:pPr lvl="1" eaLnBrk="1" hangingPunct="1"/>
            <a:endParaRPr lang="zh-CN" altLang="en-US" dirty="0"/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同步机制应该遵循的准则</a:t>
            </a:r>
          </a:p>
          <a:p>
            <a:pPr lvl="1" eaLnBrk="1" hangingPunct="1"/>
            <a:endParaRPr lang="en-US" altLang="zh-CN"/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4114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FontTx/>
              <a:buAutoNum type="arabicParenBoth"/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空闲让进。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(2)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忙则等待。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(3)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有限等待。 </a:t>
            </a:r>
          </a:p>
          <a:p>
            <a:pPr eaLnBrk="1" hangingPunct="1">
              <a:lnSpc>
                <a:spcPct val="200000"/>
              </a:lnSpc>
            </a:pP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(4) 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让权等待。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/>
              <a:t>思考：如何实现互斥访问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严格轮换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/>
              <a:t>每个进程每次都从头执行到尾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屏蔽中断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/>
              <a:t>刚刚进入临界区时就屏蔽中断，刚要出临界区就打开中断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/>
              <a:t>专用机器指令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zh-CN"/>
              <a:t>test_and_set</a:t>
            </a:r>
            <a:r>
              <a:rPr lang="zh-CN" altLang="en-US"/>
              <a:t>、</a:t>
            </a:r>
            <a:r>
              <a:rPr lang="en-US" altLang="zh-CN"/>
              <a:t>test_and_clear </a:t>
            </a:r>
          </a:p>
          <a:p>
            <a:pPr lvl="1" eaLnBrk="1" hangingPunct="1"/>
            <a:r>
              <a:rPr lang="zh-CN" altLang="en-US"/>
              <a:t>软件方法</a:t>
            </a:r>
            <a:endParaRPr lang="en-US" altLang="zh-CN"/>
          </a:p>
          <a:p>
            <a:pPr lvl="1" eaLnBrk="1" hangingPunct="1"/>
            <a:r>
              <a:rPr lang="zh-CN" altLang="en-US"/>
              <a:t>信号量</a:t>
            </a: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49443B-608C-4784-8D6C-708019742213}"/>
              </a:ext>
            </a:extLst>
          </p:cNvPr>
          <p:cNvGrpSpPr/>
          <p:nvPr/>
        </p:nvGrpSpPr>
        <p:grpSpPr>
          <a:xfrm>
            <a:off x="229443" y="1219200"/>
            <a:ext cx="8685113" cy="2971800"/>
            <a:chOff x="152400" y="1219200"/>
            <a:chExt cx="8685113" cy="2971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C28DCC0-CBCA-46EA-8517-4B847614E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219200"/>
              <a:ext cx="8685113" cy="2971800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DFD5636-2D83-4940-9D36-D66DEC4DC7D1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295400"/>
              <a:ext cx="0" cy="2819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4E3663-A267-41A0-B769-CEB29B8F6C5B}"/>
              </a:ext>
            </a:extLst>
          </p:cNvPr>
          <p:cNvSpPr txBox="1"/>
          <p:nvPr/>
        </p:nvSpPr>
        <p:spPr>
          <a:xfrm>
            <a:off x="3318176" y="4276690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1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142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78448" y="1367118"/>
            <a:ext cx="6324600" cy="1052596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为什么顺序执行的效率低？</a:t>
            </a:r>
            <a:endParaRPr lang="en-US" altLang="zh-CN" sz="24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solidFill>
                  <a:srgbClr val="C00000"/>
                </a:solidFill>
                <a:latin typeface="+mj-ea"/>
                <a:ea typeface="+mj-ea"/>
              </a:rPr>
              <a:t>2. </a:t>
            </a: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为什么并行执行的硬件要求高？</a:t>
            </a:r>
            <a:endParaRPr lang="zh-CN" altLang="en-US" sz="24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66" y="1107141"/>
            <a:ext cx="1375670" cy="1615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78448" y="2895600"/>
            <a:ext cx="6324600" cy="978729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latin typeface="+mj-ea"/>
                <a:ea typeface="+mj-ea"/>
              </a:rPr>
              <a:t>1.  </a:t>
            </a:r>
            <a:r>
              <a:rPr lang="zh-CN" altLang="en-US" sz="2400" b="1" dirty="0">
                <a:latin typeface="+mj-ea"/>
                <a:ea typeface="+mj-ea"/>
              </a:rPr>
              <a:t>如果进程执行过程中，需要等待用户输入，那么将会造成</a:t>
            </a:r>
            <a:r>
              <a:rPr lang="en-US" altLang="zh-CN" sz="2400" b="1" dirty="0">
                <a:latin typeface="+mj-ea"/>
                <a:ea typeface="+mj-ea"/>
              </a:rPr>
              <a:t>CPU</a:t>
            </a:r>
            <a:r>
              <a:rPr lang="zh-CN" altLang="en-US" sz="2400" b="1" dirty="0">
                <a:latin typeface="+mj-ea"/>
                <a:ea typeface="+mj-ea"/>
              </a:rPr>
              <a:t>资源的极大浪费！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78448" y="3980746"/>
            <a:ext cx="6324600" cy="535531"/>
          </a:xfrm>
          <a:prstGeom prst="rect">
            <a:avLst/>
          </a:prstGeom>
          <a:ln>
            <a:solidFill>
              <a:schemeClr val="tx1"/>
            </a:solidFill>
            <a:prstDash val="lgDashDotDot"/>
          </a:ln>
        </p:spPr>
        <p:txBody>
          <a:bodyPr wrap="square">
            <a:spAutoFit/>
          </a:bodyPr>
          <a:lstStyle/>
          <a:p>
            <a:pPr marL="609600" indent="-6096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b="1" dirty="0">
                <a:latin typeface="+mj-ea"/>
                <a:ea typeface="+mj-ea"/>
              </a:rPr>
              <a:t>2.  </a:t>
            </a:r>
            <a:r>
              <a:rPr lang="zh-CN" altLang="en-US" sz="2400" b="1" dirty="0">
                <a:latin typeface="+mj-ea"/>
                <a:ea typeface="+mj-ea"/>
              </a:rPr>
              <a:t>因为我们通常只有一个</a:t>
            </a:r>
            <a:r>
              <a:rPr lang="en-US" altLang="zh-CN" sz="2400" b="1" dirty="0">
                <a:latin typeface="+mj-ea"/>
                <a:ea typeface="+mj-ea"/>
              </a:rPr>
              <a:t>CPU</a:t>
            </a:r>
            <a:r>
              <a:rPr lang="zh-CN" altLang="en-US" sz="2400" b="1" dirty="0">
                <a:latin typeface="+mj-ea"/>
                <a:ea typeface="+mj-ea"/>
              </a:rPr>
              <a:t>！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73" y="2895600"/>
            <a:ext cx="1427117" cy="1357312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064248" y="5071064"/>
            <a:ext cx="4784352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lgDashDotDot"/>
          </a:ln>
        </p:spPr>
        <p:txBody>
          <a:bodyPr/>
          <a:lstStyle/>
          <a:p>
            <a:pPr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b="1" dirty="0">
                <a:solidFill>
                  <a:srgbClr val="270DC3"/>
                </a:solidFill>
                <a:latin typeface="+mj-ea"/>
                <a:ea typeface="+mj-ea"/>
              </a:rPr>
              <a:t>解决办法：进程的并发执行模型！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472" y="4960529"/>
            <a:ext cx="1649390" cy="8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E8C8E-E42B-4703-BB03-D03583AB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95400"/>
            <a:ext cx="7543800" cy="335280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648200" y="1371600"/>
            <a:ext cx="0" cy="3200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1A1516-B303-410A-A6E4-41E9BC8BB6A1}"/>
              </a:ext>
            </a:extLst>
          </p:cNvPr>
          <p:cNvSpPr txBox="1"/>
          <p:nvPr/>
        </p:nvSpPr>
        <p:spPr>
          <a:xfrm>
            <a:off x="3470576" y="4681834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2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8478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049CF8-FB76-4057-91F4-BBDB2E92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728787"/>
            <a:ext cx="7458075" cy="34004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558323" y="1828800"/>
            <a:ext cx="0" cy="3200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C61BFD6-3B2D-40F8-9F5E-AEE2D07B6516}"/>
              </a:ext>
            </a:extLst>
          </p:cNvPr>
          <p:cNvSpPr txBox="1"/>
          <p:nvPr/>
        </p:nvSpPr>
        <p:spPr>
          <a:xfrm>
            <a:off x="3581400" y="5129212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3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669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96FCF-5604-483F-A33A-0E9855D6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66812"/>
            <a:ext cx="7429500" cy="45243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5CB572-EC84-4653-BD6B-5790BFF0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软件方法实现互斥访问</a:t>
            </a:r>
          </a:p>
        </p:txBody>
      </p:sp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5D2CC0-2B41-4EDC-9249-D1D62DA41280}"/>
              </a:ext>
            </a:extLst>
          </p:cNvPr>
          <p:cNvCxnSpPr>
            <a:cxnSpLocks/>
          </p:cNvCxnSpPr>
          <p:nvPr/>
        </p:nvCxnSpPr>
        <p:spPr>
          <a:xfrm>
            <a:off x="4445000" y="1295400"/>
            <a:ext cx="50800" cy="4267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B91E5AE-3A7C-42D7-9389-03CDABC4594C}"/>
              </a:ext>
            </a:extLst>
          </p:cNvPr>
          <p:cNvSpPr txBox="1"/>
          <p:nvPr/>
        </p:nvSpPr>
        <p:spPr>
          <a:xfrm>
            <a:off x="3470576" y="5683372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  <a:ea typeface="+mn-ea"/>
              </a:rPr>
              <a:t>有缺陷的算法</a:t>
            </a:r>
            <a:r>
              <a:rPr lang="en-US" altLang="zh-CN" sz="2400" b="1" dirty="0">
                <a:latin typeface="+mn-ea"/>
                <a:ea typeface="+mn-ea"/>
              </a:rPr>
              <a:t>4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9916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ED4223-8B21-4412-B629-C48679C6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6096000" cy="68623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89E493-FD6E-4080-99C2-B81DEFB4F07D}"/>
              </a:ext>
            </a:extLst>
          </p:cNvPr>
          <p:cNvSpPr txBox="1"/>
          <p:nvPr/>
        </p:nvSpPr>
        <p:spPr>
          <a:xfrm>
            <a:off x="8153400" y="2209800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06E68-AB29-4F50-8FCC-672A30C9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1768803" cy="4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48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timgsa.baidu.com/timg?image&amp;quality=80&amp;size=b9999_10000&amp;sec=1584453795138&amp;di=4099fc987359ee473fae1fba3d33603c&amp;imgtype=0&amp;src=http%3A%2F%2Fbpic.588ku.com%2Felement_origin_min_pic%2F01%2F40%2F48%2F81573d01391b29c.jpg">
            <a:extLst>
              <a:ext uri="{FF2B5EF4-FFF2-40B4-BE49-F238E27FC236}">
                <a16:creationId xmlns:a16="http://schemas.microsoft.com/office/drawing/2014/main" id="{1E53BFD5-FBED-4768-BD2B-A078F70C1A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89E493-FD6E-4080-99C2-B81DEFB4F07D}"/>
              </a:ext>
            </a:extLst>
          </p:cNvPr>
          <p:cNvSpPr txBox="1"/>
          <p:nvPr/>
        </p:nvSpPr>
        <p:spPr>
          <a:xfrm>
            <a:off x="6248400" y="2307104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A527-35E9-436C-8212-6060BEEA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215"/>
            <a:ext cx="6957456" cy="6763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891665-F8FC-4391-A88A-4533D47CD1B8}"/>
              </a:ext>
            </a:extLst>
          </p:cNvPr>
          <p:cNvSpPr txBox="1"/>
          <p:nvPr/>
        </p:nvSpPr>
        <p:spPr>
          <a:xfrm>
            <a:off x="8382000" y="2307104"/>
            <a:ext cx="30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ea typeface="+mn-ea"/>
              </a:rPr>
              <a:t>正确的算法</a:t>
            </a:r>
          </a:p>
        </p:txBody>
      </p:sp>
    </p:spTree>
    <p:extLst>
      <p:ext uri="{BB962C8B-B14F-4D97-AF65-F5344CB8AC3E}">
        <p14:creationId xmlns:p14="http://schemas.microsoft.com/office/powerpoint/2010/main" val="3737636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800" y="1295400"/>
            <a:ext cx="8534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常用的并发机制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（</a:t>
            </a:r>
            <a:r>
              <a:rPr lang="en-US" altLang="zh-CN" sz="3200" b="1" dirty="0">
                <a:solidFill>
                  <a:srgbClr val="FF0000"/>
                </a:solidFill>
                <a:latin typeface="+mj-ea"/>
                <a:ea typeface="+mj-ea"/>
              </a:rPr>
              <a:t>P138</a:t>
            </a:r>
            <a:r>
              <a:rPr lang="zh-CN" altLang="en-US" sz="3200" b="1" dirty="0">
                <a:solidFill>
                  <a:srgbClr val="FF0000"/>
                </a:solidFill>
                <a:latin typeface="+mj-ea"/>
                <a:ea typeface="+mj-ea"/>
              </a:rPr>
              <a:t>）</a:t>
            </a:r>
            <a:endParaRPr lang="en-US" altLang="zh-CN" sz="3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CN" sz="3200" b="1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信号量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二元信号量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互斥量</a:t>
            </a:r>
            <a:endParaRPr lang="en-US" altLang="zh-CN" sz="28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b="1" dirty="0"/>
              <a:t>条件变量</a:t>
            </a:r>
            <a:endParaRPr lang="en-US" altLang="zh-CN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810000" y="1306286"/>
            <a:ext cx="4191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ea"/>
                <a:ea typeface="+mj-ea"/>
              </a:rPr>
              <a:t> </a:t>
            </a:r>
          </a:p>
          <a:p>
            <a:endParaRPr lang="en-US" altLang="zh-CN" sz="3200" b="1" dirty="0">
              <a:latin typeface="+mj-ea"/>
              <a:ea typeface="+mj-ea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管程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事件标志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信箱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消息</a:t>
            </a:r>
            <a:endParaRPr lang="en-US" altLang="zh-CN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800" b="1" dirty="0"/>
              <a:t>自旋锁</a:t>
            </a:r>
            <a:endParaRPr lang="en-US" altLang="zh-CN" sz="2800" b="1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6499" name="Text Box 5"/>
          <p:cNvSpPr txBox="1">
            <a:spLocks noChangeArrowheads="1"/>
          </p:cNvSpPr>
          <p:nvPr/>
        </p:nvSpPr>
        <p:spPr bwMode="auto">
          <a:xfrm>
            <a:off x="228600" y="1371600"/>
            <a:ext cx="81534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楷体" pitchFamily="49" charset="-122"/>
              </a:rPr>
              <a:t>1. </a:t>
            </a:r>
            <a:r>
              <a:rPr kumimoji="1" lang="zh-CN" altLang="en-US" sz="2400" b="1">
                <a:latin typeface="Times New Roman" pitchFamily="18" charset="0"/>
                <a:ea typeface="楷体" pitchFamily="49" charset="-122"/>
              </a:rPr>
              <a:t>整型信号量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        最初由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Dijkstra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把整型信号量定义为一个整型量，除初始化外，仅能通过两个标准的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原子操作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(Atomic Operation) wait(S)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signal(S)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来访问。这两个操作一直被分别称为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、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V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操作。 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signal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操作可描述为：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        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P(S):   while (S≤0) ;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                         S=S-1;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        V(S):    S=S+1; </a:t>
            </a:r>
          </a:p>
        </p:txBody>
      </p:sp>
    </p:spTree>
    <p:extLst>
      <p:ext uri="{BB962C8B-B14F-4D97-AF65-F5344CB8AC3E}">
        <p14:creationId xmlns:p14="http://schemas.microsoft.com/office/powerpoint/2010/main" val="2080200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整型信号量</a:t>
            </a:r>
          </a:p>
          <a:p>
            <a:pPr lvl="1" eaLnBrk="1" hangingPunct="1"/>
            <a:r>
              <a:rPr kumimoji="1" lang="zh-CN" altLang="en-US"/>
              <a:t>面临的问题</a:t>
            </a:r>
          </a:p>
          <a:p>
            <a:pPr lvl="2" eaLnBrk="1" hangingPunct="1"/>
            <a:r>
              <a:rPr kumimoji="1" lang="zh-CN" altLang="en-US"/>
              <a:t>只要是信号量</a:t>
            </a:r>
            <a:r>
              <a:rPr kumimoji="1" lang="en-US" altLang="zh-CN"/>
              <a:t>S≤0</a:t>
            </a:r>
            <a:r>
              <a:rPr kumimoji="1" lang="zh-CN" altLang="en-US"/>
              <a:t>， 就会不断地测试。因此，该机制并未遵循“让权等待”的准则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8547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88392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楷体" pitchFamily="49" charset="-122"/>
              </a:rPr>
              <a:t>2. </a:t>
            </a:r>
            <a:r>
              <a:rPr kumimoji="1" lang="zh-CN" altLang="en-US" sz="2800" b="1">
                <a:latin typeface="Times New Roman" pitchFamily="18" charset="0"/>
                <a:ea typeface="楷体" pitchFamily="49" charset="-122"/>
              </a:rPr>
              <a:t>记录型信号量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一个用于代表资源数目的整型变量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外</a:t>
            </a:r>
          </a:p>
          <a:p>
            <a:pPr algn="just" eaLnBrk="1" hangingPunct="1">
              <a:lnSpc>
                <a:spcPct val="135000"/>
              </a:lnSpc>
              <a:spcBef>
                <a:spcPct val="50000"/>
              </a:spcBef>
              <a:buFontTx/>
              <a:buChar char="•"/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一个进程链表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L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，用于链接所有等待进程。</a:t>
            </a:r>
          </a:p>
        </p:txBody>
      </p:sp>
      <p:pic>
        <p:nvPicPr>
          <p:cNvPr id="10854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4648200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记录型信号量</a:t>
            </a:r>
          </a:p>
          <a:p>
            <a:pPr eaLnBrk="1" hangingPunct="1"/>
            <a:endParaRPr lang="en-US" altLang="zh-CN"/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685800" y="2514600"/>
            <a:ext cx="3743332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P(S):</a:t>
            </a:r>
          </a:p>
          <a:p>
            <a:pPr eaLnBrk="1" hangingPunct="1"/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en-US" altLang="zh-CN" sz="2800" b="1" dirty="0">
                <a:latin typeface="Times New Roman" pitchFamily="18" charset="0"/>
              </a:rPr>
              <a:t>  =S.value-1;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if  (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zh-CN" altLang="en-US" sz="2800" b="1" dirty="0">
                <a:latin typeface="Times New Roman" pitchFamily="18" charset="0"/>
              </a:rPr>
              <a:t>＜</a:t>
            </a:r>
            <a:r>
              <a:rPr kumimoji="1" lang="en-US" altLang="zh-CN" sz="2800" b="1" dirty="0">
                <a:latin typeface="Times New Roman" pitchFamily="18" charset="0"/>
              </a:rPr>
              <a:t>0)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     block(S,L)</a:t>
            </a:r>
            <a:endParaRPr lang="en-US" altLang="zh-CN" sz="2800" b="1" dirty="0">
              <a:latin typeface="Times New Roman" pitchFamily="18" charset="0"/>
            </a:endParaRP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4572000" y="2514600"/>
            <a:ext cx="3648756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V(S):</a:t>
            </a:r>
          </a:p>
          <a:p>
            <a:pPr eaLnBrk="1" hangingPunct="1"/>
            <a:endParaRPr kumimoji="1" lang="en-US" altLang="zh-CN" sz="2800" b="1" dirty="0">
              <a:latin typeface="Times New Roman" pitchFamily="18" charset="0"/>
            </a:endParaRP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</a:t>
            </a:r>
            <a:r>
              <a:rPr kumimoji="1" lang="en-US" altLang="zh-CN" sz="2800" b="1" dirty="0" err="1">
                <a:latin typeface="Times New Roman" pitchFamily="18" charset="0"/>
              </a:rPr>
              <a:t>S.value</a:t>
            </a:r>
            <a:r>
              <a:rPr kumimoji="1" lang="en-US" altLang="zh-CN" sz="2800" b="1" dirty="0">
                <a:latin typeface="Times New Roman" pitchFamily="18" charset="0"/>
              </a:rPr>
              <a:t>=S.value+1;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if  (S.value≤0)</a:t>
            </a:r>
          </a:p>
          <a:p>
            <a:pPr eaLnBrk="1" hangingPunct="1"/>
            <a:r>
              <a:rPr kumimoji="1" lang="en-US" altLang="zh-CN" sz="2800" b="1" dirty="0">
                <a:latin typeface="Times New Roman" pitchFamily="18" charset="0"/>
              </a:rPr>
              <a:t>         wakeup(S,L);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A6A05-2E39-4A48-988F-2250A0CB538C}"/>
              </a:ext>
            </a:extLst>
          </p:cNvPr>
          <p:cNvSpPr/>
          <p:nvPr/>
        </p:nvSpPr>
        <p:spPr>
          <a:xfrm>
            <a:off x="609600" y="1773422"/>
            <a:ext cx="2762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 err="1">
                <a:latin typeface="Times New Roman" pitchFamily="18" charset="0"/>
              </a:rPr>
              <a:t>Semphmore</a:t>
            </a:r>
            <a:r>
              <a:rPr kumimoji="1" lang="en-US" altLang="zh-CN" sz="3200" b="1" dirty="0">
                <a:latin typeface="Times New Roman" pitchFamily="18" charset="0"/>
              </a:rPr>
              <a:t> S;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2.2 </a:t>
            </a:r>
            <a:r>
              <a:rPr lang="zh-CN" altLang="en-US" dirty="0">
                <a:latin typeface="+mj-ea"/>
              </a:rPr>
              <a:t>进程的执行模型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1600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+mj-ea"/>
                <a:ea typeface="+mj-ea"/>
              </a:rPr>
              <a:t>什么是进程的并发执行模型？</a:t>
            </a:r>
            <a:endParaRPr lang="en-US" altLang="zh-CN" sz="2800" b="1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并发执行是微观上的顺序执行，宏观上的并行执行</a:t>
            </a:r>
            <a:r>
              <a:rPr lang="zh-CN" altLang="en-US" sz="2400" b="1" dirty="0">
                <a:latin typeface="+mj-ea"/>
                <a:ea typeface="+mj-ea"/>
              </a:rPr>
              <a:t>。</a:t>
            </a:r>
            <a:endParaRPr lang="en-US" altLang="zh-CN" sz="2400" b="1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819400"/>
            <a:ext cx="6267450" cy="28289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438400" y="5562600"/>
            <a:ext cx="5638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438400" y="2438400"/>
            <a:ext cx="0" cy="312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495800" y="56504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时刻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4800" y="29718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200" y="33909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57800" y="39624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38900" y="4419600"/>
            <a:ext cx="1295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57600" y="289560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A: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18670" y="343871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B: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23973" y="39228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C: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2200" y="449431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D: I/O</a:t>
            </a:r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rPr>
              <a:t>操作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438400" y="3276600"/>
            <a:ext cx="381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33165" y="3755459"/>
            <a:ext cx="609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083425" y="4307540"/>
            <a:ext cx="70134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988860" y="4831975"/>
            <a:ext cx="6375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241698" y="6134100"/>
            <a:ext cx="33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图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进程并发执行模型示意图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429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152400" y="1420813"/>
            <a:ext cx="87630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的初值表示系统中某类资源的数目，因而又称为资源信号量，对它的每次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操作，意味着进程请求一个单位的该类资源，因此描述为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S.value=S.value-1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；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当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＜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0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时，表示该类资源已分配完毕，因此进程应调用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block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原语，进行自我阻塞，放弃处理机，并插入到信号量链表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S.L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中。可见，该机制遵循了“让权等待”准则。 此时</a:t>
            </a: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S.value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的绝对值表示在该信号量链表中已阻塞进程的数目。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1219200"/>
            <a:ext cx="9144000" cy="38100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kumimoji="1" lang="en-US" altLang="zh-CN" sz="2800" dirty="0">
                <a:latin typeface="Times New Roman" pitchFamily="18" charset="0"/>
              </a:rPr>
              <a:t>       </a:t>
            </a:r>
            <a:r>
              <a:rPr kumimoji="1" lang="zh-CN" altLang="en-US" sz="2800" dirty="0">
                <a:latin typeface="Times New Roman" pitchFamily="18" charset="0"/>
              </a:rPr>
              <a:t>对信号量的每次</a:t>
            </a:r>
            <a:r>
              <a:rPr kumimoji="1" lang="en-US" altLang="zh-CN" sz="2800" dirty="0">
                <a:latin typeface="Times New Roman" pitchFamily="18" charset="0"/>
              </a:rPr>
              <a:t>signal</a:t>
            </a:r>
            <a:r>
              <a:rPr kumimoji="1" lang="zh-CN" altLang="en-US" sz="2800" dirty="0">
                <a:latin typeface="Times New Roman" pitchFamily="18" charset="0"/>
              </a:rPr>
              <a:t>操作，表示执行进程释放一个单位资源，故</a:t>
            </a:r>
            <a:r>
              <a:rPr kumimoji="1" lang="en-US" altLang="zh-CN" sz="2800" dirty="0" err="1">
                <a:latin typeface="Times New Roman" pitchFamily="18" charset="0"/>
              </a:rPr>
              <a:t>S.value</a:t>
            </a:r>
            <a:r>
              <a:rPr kumimoji="1" lang="en-US" altLang="zh-CN" sz="2800" dirty="0">
                <a:latin typeface="Times New Roman" pitchFamily="18" charset="0"/>
              </a:rPr>
              <a:t>=S.value+1</a:t>
            </a:r>
            <a:r>
              <a:rPr kumimoji="1" lang="zh-CN" altLang="en-US" sz="2800" dirty="0">
                <a:latin typeface="Times New Roman" pitchFamily="18" charset="0"/>
              </a:rPr>
              <a:t>操作表示资源数目加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。若加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后仍是</a:t>
            </a:r>
            <a:r>
              <a:rPr kumimoji="1" lang="en-US" altLang="zh-CN" sz="2800" dirty="0">
                <a:latin typeface="Times New Roman" pitchFamily="18" charset="0"/>
              </a:rPr>
              <a:t>S.value≤0</a:t>
            </a:r>
            <a:r>
              <a:rPr kumimoji="1" lang="zh-CN" altLang="en-US" sz="2800" dirty="0">
                <a:latin typeface="Times New Roman" pitchFamily="18" charset="0"/>
              </a:rPr>
              <a:t>，则表示在该信号量链表中，仍有等待该资源的进程被阻塞，故还应调用</a:t>
            </a:r>
            <a:r>
              <a:rPr kumimoji="1" lang="en-US" altLang="zh-CN" sz="2800" dirty="0">
                <a:latin typeface="Times New Roman" pitchFamily="18" charset="0"/>
              </a:rPr>
              <a:t>wakeup</a:t>
            </a:r>
            <a:r>
              <a:rPr kumimoji="1" lang="zh-CN" altLang="en-US" sz="2800" dirty="0">
                <a:latin typeface="Times New Roman" pitchFamily="18" charset="0"/>
              </a:rPr>
              <a:t>原语，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itchFamily="18" charset="0"/>
              </a:rPr>
              <a:t>唤醒链表中的某个进程</a:t>
            </a:r>
            <a:r>
              <a:rPr kumimoji="1" lang="zh-CN" altLang="en-US" sz="2800" dirty="0">
                <a:latin typeface="Times New Roman" pitchFamily="18" charset="0"/>
              </a:rPr>
              <a:t>。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kumimoji="1" lang="zh-CN" altLang="en-US" sz="2800" dirty="0">
                <a:latin typeface="Times New Roman" pitchFamily="18" charset="0"/>
              </a:rPr>
              <a:t>       如果</a:t>
            </a:r>
            <a:r>
              <a:rPr kumimoji="1" lang="en-US" altLang="zh-CN" sz="2800" dirty="0" err="1">
                <a:latin typeface="Times New Roman" pitchFamily="18" charset="0"/>
              </a:rPr>
              <a:t>S.value</a:t>
            </a:r>
            <a:r>
              <a:rPr kumimoji="1" lang="zh-CN" altLang="en-US" sz="2800" dirty="0">
                <a:latin typeface="Times New Roman" pitchFamily="18" charset="0"/>
              </a:rPr>
              <a:t>的初值为</a:t>
            </a:r>
            <a:r>
              <a:rPr kumimoji="1" lang="en-US" altLang="zh-CN" sz="2800" dirty="0">
                <a:latin typeface="Times New Roman" pitchFamily="18" charset="0"/>
              </a:rPr>
              <a:t>1</a:t>
            </a:r>
            <a:r>
              <a:rPr kumimoji="1" lang="zh-CN" altLang="en-US" sz="2800" dirty="0">
                <a:latin typeface="Times New Roman" pitchFamily="18" charset="0"/>
              </a:rPr>
              <a:t>，表示只允许一个进程访问临界资源，此时的信号量转化为互斥信号量。</a:t>
            </a:r>
          </a:p>
        </p:txBody>
      </p:sp>
      <p:sp>
        <p:nvSpPr>
          <p:cNvPr id="2" name="圆角矩形标注 1"/>
          <p:cNvSpPr/>
          <p:nvPr/>
        </p:nvSpPr>
        <p:spPr>
          <a:xfrm>
            <a:off x="715347" y="5097624"/>
            <a:ext cx="1342053" cy="612648"/>
          </a:xfrm>
          <a:prstGeom prst="wedgeRoundRectCallout">
            <a:avLst>
              <a:gd name="adj1" fmla="val -26955"/>
              <a:gd name="adj2" fmla="val -5020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强信号量</a:t>
            </a:r>
            <a:endParaRPr lang="en-US" altLang="zh-CN" dirty="0">
              <a:solidFill>
                <a:schemeClr val="tx2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2895600" y="5097624"/>
            <a:ext cx="1342053" cy="612648"/>
          </a:xfrm>
          <a:prstGeom prst="wedgeRoundRectCallout">
            <a:avLst>
              <a:gd name="adj1" fmla="val -26955"/>
              <a:gd name="adj2" fmla="val -5020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弱信号量</a:t>
            </a:r>
            <a:endParaRPr lang="en-US" altLang="zh-CN" dirty="0">
              <a:solidFill>
                <a:schemeClr val="tx2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0041" y="52379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VS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5.pdf"/>
          <p:cNvPicPr>
            <a:picLocks noChangeAspect="1"/>
          </p:cNvPicPr>
          <p:nvPr/>
        </p:nvPicPr>
        <p:blipFill rotWithShape="1">
          <a:blip r:embed="rId2"/>
          <a:srcRect t="2727" b="24164"/>
          <a:stretch/>
        </p:blipFill>
        <p:spPr>
          <a:xfrm>
            <a:off x="1219200" y="304800"/>
            <a:ext cx="6722964" cy="63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5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2643" name="Text Box 4"/>
          <p:cNvSpPr txBox="1">
            <a:spLocks noChangeArrowheads="1"/>
          </p:cNvSpPr>
          <p:nvPr/>
        </p:nvSpPr>
        <p:spPr bwMode="auto">
          <a:xfrm>
            <a:off x="609600" y="1295400"/>
            <a:ext cx="8001000" cy="40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3. AND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信号量        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楷体" pitchFamily="49" charset="-122"/>
              </a:rPr>
              <a:t>AND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同步机制的基本思想是：</a:t>
            </a:r>
            <a:r>
              <a:rPr kumimoji="1" lang="zh-CN" altLang="en-US" sz="280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将进程在整个运行过程中需要的所有资源，一次性全部地分配给进程，待进程使用完后再一起释放。只要尚有一个资源未能分配给进程，其它所有可能为之分配的资源，也不分配给他</a:t>
            </a:r>
            <a:r>
              <a:rPr kumimoji="1" lang="zh-CN" altLang="en-US" sz="2800">
                <a:latin typeface="Times New Roman" pitchFamily="18" charset="0"/>
                <a:ea typeface="楷体" pitchFamily="49" charset="-122"/>
              </a:rPr>
              <a:t>。亦即，对若干个临界资源的分配，采取原子操作方式：要么全部分配到进程，要么一个也不分配。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670920" y="3948120"/>
              <a:ext cx="236880" cy="292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1560" y="3939480"/>
                <a:ext cx="253440" cy="31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3667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0010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在两个进程中都要包含两个对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的操作， 即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       	 process B: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wait(Dmutex); 	 wait(Emutex);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wait(Emutex);  	wait(Dmutex);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若进程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B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按下述次序交替执行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wait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操作：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wait(Dmutex);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Dmutex=0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B: wait(Emutex);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Emutex=0</a:t>
            </a:r>
          </a:p>
          <a:p>
            <a:pPr algn="just"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A: wait(Emutex);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Emutex=-1 A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阻塞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process B: wait(Dmutex); 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于是</a:t>
            </a:r>
            <a:r>
              <a:rPr kumimoji="1" lang="en-US" altLang="zh-CN" sz="2400">
                <a:latin typeface="Times New Roman" pitchFamily="18" charset="0"/>
                <a:ea typeface="楷体" pitchFamily="49" charset="-122"/>
              </a:rPr>
              <a:t>Dmutex=-1 B</a:t>
            </a:r>
            <a:r>
              <a:rPr kumimoji="1" lang="zh-CN" altLang="en-US" sz="2400">
                <a:latin typeface="Times New Roman" pitchFamily="18" charset="0"/>
                <a:ea typeface="楷体" pitchFamily="49" charset="-122"/>
              </a:rPr>
              <a:t>阻塞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4691" name="Text Box 4"/>
          <p:cNvSpPr txBox="1">
            <a:spLocks noChangeArrowheads="1"/>
          </p:cNvSpPr>
          <p:nvPr/>
        </p:nvSpPr>
        <p:spPr bwMode="auto">
          <a:xfrm>
            <a:off x="533400" y="1828800"/>
            <a:ext cx="81534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Swait(S</a:t>
            </a:r>
            <a:r>
              <a:rPr kumimoji="1" lang="en-US" altLang="zh-CN" sz="2000" baseline="-25000">
                <a:latin typeface="Times New Roman" pitchFamily="18" charset="0"/>
              </a:rPr>
              <a:t>1</a:t>
            </a:r>
            <a:r>
              <a:rPr kumimoji="1" lang="en-US" altLang="zh-CN" sz="2000">
                <a:latin typeface="Times New Roman" pitchFamily="18" charset="0"/>
              </a:rPr>
              <a:t>, S</a:t>
            </a:r>
            <a:r>
              <a:rPr kumimoji="1" lang="en-US" altLang="zh-CN" sz="2000" baseline="-25000">
                <a:latin typeface="Times New Roman" pitchFamily="18" charset="0"/>
              </a:rPr>
              <a:t>2</a:t>
            </a:r>
            <a:r>
              <a:rPr kumimoji="1" lang="en-US" altLang="zh-CN" sz="2000">
                <a:latin typeface="Times New Roman" pitchFamily="18" charset="0"/>
              </a:rPr>
              <a:t>,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, S</a:t>
            </a:r>
            <a:r>
              <a:rPr kumimoji="1" lang="en-US" altLang="zh-CN" sz="2000" baseline="-25000">
                <a:latin typeface="Times New Roman" pitchFamily="18" charset="0"/>
              </a:rPr>
              <a:t>n</a:t>
            </a:r>
            <a:r>
              <a:rPr kumimoji="1" lang="en-US" altLang="zh-CN" sz="200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if (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≥1 and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 and S</a:t>
            </a:r>
            <a:r>
              <a:rPr kumimoji="1" lang="en-US" altLang="zh-CN" sz="2000" baseline="-25000">
                <a:latin typeface="Times New Roman" pitchFamily="18" charset="0"/>
              </a:rPr>
              <a:t>n</a:t>
            </a:r>
            <a:r>
              <a:rPr kumimoji="1" lang="en-US" altLang="zh-CN" sz="2000">
                <a:latin typeface="Times New Roman" pitchFamily="18" charset="0"/>
              </a:rPr>
              <a:t>≥1 )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for  ( i=1;i&lt;=n;i++)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  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=S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-1;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else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place the process in the waiting queue associated with the first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 found   with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zh-CN" altLang="en-US" sz="2000">
                <a:latin typeface="Times New Roman" pitchFamily="18" charset="0"/>
              </a:rPr>
              <a:t>＜</a:t>
            </a:r>
            <a:r>
              <a:rPr kumimoji="1" lang="en-US" altLang="zh-CN" sz="2000">
                <a:latin typeface="Times New Roman" pitchFamily="18" charset="0"/>
              </a:rPr>
              <a:t>1, and set the program count of this process to the beginning of Swait operation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endif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153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Ssignal(S1, S2, </a:t>
            </a:r>
            <a:r>
              <a:rPr kumimoji="1" lang="en-US" altLang="zh-CN" sz="2000">
                <a:latin typeface="Courier New" pitchFamily="49" charset="0"/>
              </a:rPr>
              <a:t>…</a:t>
            </a:r>
            <a:r>
              <a:rPr kumimoji="1" lang="en-US" altLang="zh-CN" sz="2000">
                <a:latin typeface="Times New Roman" pitchFamily="18" charset="0"/>
              </a:rPr>
              <a:t>, Sn)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for  ( i=1;i&lt;=n;i++)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</a:t>
            </a:r>
            <a:r>
              <a:rPr kumimoji="1" lang="zh-CN" altLang="en-US" sz="2000">
                <a:latin typeface="Times New Roman" pitchFamily="18" charset="0"/>
              </a:rPr>
              <a:t>｛    </a:t>
            </a:r>
            <a:r>
              <a:rPr kumimoji="1" lang="en-US" altLang="zh-CN" sz="2000">
                <a:latin typeface="Times New Roman" pitchFamily="18" charset="0"/>
              </a:rPr>
              <a:t>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=S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+1;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     Remove all the process waiting in the queue associated with S</a:t>
            </a:r>
            <a:r>
              <a:rPr kumimoji="1" lang="en-US" altLang="zh-CN" sz="2000" baseline="-25000">
                <a:latin typeface="Times New Roman" pitchFamily="18" charset="0"/>
              </a:rPr>
              <a:t>i</a:t>
            </a:r>
            <a:r>
              <a:rPr kumimoji="1" lang="en-US" altLang="zh-CN" sz="2000">
                <a:latin typeface="Times New Roman" pitchFamily="18" charset="0"/>
              </a:rPr>
              <a:t> into the ready queue.</a:t>
            </a: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2000">
                <a:latin typeface="Times New Roman" pitchFamily="18" charset="0"/>
              </a:rPr>
              <a:t>         </a:t>
            </a:r>
            <a:r>
              <a:rPr kumimoji="1" lang="zh-CN" altLang="en-US" sz="2000">
                <a:latin typeface="Times New Roman" pitchFamily="18" charset="0"/>
              </a:rPr>
              <a:t>｝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信号量集</a:t>
            </a:r>
          </a:p>
          <a:p>
            <a:pPr lvl="1" eaLnBrk="1" hangingPunct="1"/>
            <a:r>
              <a:rPr lang="zh-CN" altLang="en-US"/>
              <a:t>思考：记录型信号量有何不便之处？</a:t>
            </a:r>
          </a:p>
          <a:p>
            <a:pPr lvl="2" eaLnBrk="1" hangingPunct="1"/>
            <a:r>
              <a:rPr lang="zh-CN" altLang="en-US"/>
              <a:t>当一次需要多个资源时，需要进行多次</a:t>
            </a:r>
            <a:r>
              <a:rPr lang="en-US" altLang="zh-CN"/>
              <a:t>P</a:t>
            </a:r>
            <a:r>
              <a:rPr lang="zh-CN" altLang="en-US"/>
              <a:t>操作</a:t>
            </a:r>
          </a:p>
          <a:p>
            <a:pPr lvl="2" eaLnBrk="1" hangingPunct="1"/>
            <a:r>
              <a:rPr lang="zh-CN" altLang="en-US"/>
              <a:t>同理，要进行多次释放</a:t>
            </a:r>
            <a:r>
              <a:rPr lang="en-US" altLang="zh-CN"/>
              <a:t>V</a:t>
            </a:r>
            <a:r>
              <a:rPr lang="zh-CN" altLang="en-US"/>
              <a:t>操作</a:t>
            </a:r>
          </a:p>
          <a:p>
            <a:pPr lvl="1" eaLnBrk="1" hangingPunct="1"/>
            <a:r>
              <a:rPr lang="zh-CN" altLang="en-US"/>
              <a:t>如何改进：</a:t>
            </a:r>
          </a:p>
          <a:p>
            <a:pPr lvl="2" eaLnBrk="1" hangingPunct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6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7763" name="Text Box 4"/>
          <p:cNvSpPr txBox="1">
            <a:spLocks noChangeArrowheads="1"/>
          </p:cNvSpPr>
          <p:nvPr/>
        </p:nvSpPr>
        <p:spPr bwMode="auto">
          <a:xfrm>
            <a:off x="304800" y="1876425"/>
            <a:ext cx="85344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400" dirty="0" err="1">
                <a:latin typeface="Times New Roman" pitchFamily="18" charset="0"/>
              </a:rPr>
              <a:t>Swait</a:t>
            </a:r>
            <a:r>
              <a:rPr kumimoji="1" lang="en-US" altLang="zh-CN" sz="2400" dirty="0">
                <a:latin typeface="Times New Roman" pitchFamily="18" charset="0"/>
              </a:rPr>
              <a:t>(S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t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d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>
                <a:latin typeface="Courier New" pitchFamily="49" charset="0"/>
              </a:rPr>
              <a:t>…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S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, </a:t>
            </a:r>
            <a:r>
              <a:rPr kumimoji="1" lang="en-US" altLang="zh-CN" sz="2400" dirty="0" err="1">
                <a:latin typeface="Times New Roman" pitchFamily="18" charset="0"/>
              </a:rPr>
              <a:t>d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if ( S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≥t</a:t>
            </a:r>
            <a:r>
              <a:rPr kumimoji="1" lang="en-US" altLang="zh-CN" sz="2400" baseline="-25000" dirty="0">
                <a:latin typeface="Times New Roman" pitchFamily="18" charset="0"/>
              </a:rPr>
              <a:t>1</a:t>
            </a:r>
            <a:r>
              <a:rPr kumimoji="1" lang="en-US" altLang="zh-CN" sz="2400" dirty="0">
                <a:latin typeface="Times New Roman" pitchFamily="18" charset="0"/>
              </a:rPr>
              <a:t> and </a:t>
            </a:r>
            <a:r>
              <a:rPr kumimoji="1" lang="en-US" altLang="zh-CN" sz="2400" dirty="0">
                <a:latin typeface="Courier New" pitchFamily="49" charset="0"/>
              </a:rPr>
              <a:t>…</a:t>
            </a:r>
            <a:r>
              <a:rPr kumimoji="1" lang="en-US" altLang="zh-CN" sz="2400" dirty="0">
                <a:latin typeface="Times New Roman" pitchFamily="18" charset="0"/>
              </a:rPr>
              <a:t> and </a:t>
            </a:r>
            <a:r>
              <a:rPr kumimoji="1" lang="en-US" altLang="zh-CN" sz="2400" dirty="0" err="1">
                <a:latin typeface="Times New Roman" pitchFamily="18" charset="0"/>
              </a:rPr>
              <a:t>S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dirty="0" err="1">
                <a:latin typeface="Times New Roman" pitchFamily="18" charset="0"/>
              </a:rPr>
              <a:t>≥t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n</a:t>
            </a:r>
            <a:r>
              <a:rPr kumimoji="1" lang="en-US" altLang="zh-CN" sz="2400" baseline="-25000" dirty="0">
                <a:latin typeface="Times New Roman" pitchFamily="18" charset="0"/>
              </a:rPr>
              <a:t> 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for  ( </a:t>
            </a:r>
            <a:r>
              <a:rPr kumimoji="1" lang="en-US" altLang="zh-CN" sz="24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=1;i&lt;=n; </a:t>
            </a:r>
            <a:r>
              <a:rPr kumimoji="1" lang="en-US" altLang="zh-CN" sz="24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++)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      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 =S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-</a:t>
            </a:r>
            <a:r>
              <a:rPr kumimoji="1" lang="en-US" altLang="zh-CN" sz="2400" dirty="0" err="1">
                <a:latin typeface="Times New Roman" pitchFamily="18" charset="0"/>
              </a:rPr>
              <a:t>d</a:t>
            </a:r>
            <a:r>
              <a:rPr kumimoji="1" lang="en-US" altLang="zh-CN" sz="2400" baseline="-250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else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sz="2400" dirty="0">
                <a:latin typeface="Times New Roman" pitchFamily="18" charset="0"/>
              </a:rPr>
              <a:t>        Place the executing process in the waiting queue of the first S</a:t>
            </a:r>
            <a:r>
              <a:rPr kumimoji="1" lang="en-US" altLang="zh-CN" sz="2400" baseline="-25000" dirty="0">
                <a:latin typeface="Times New Roman" pitchFamily="18" charset="0"/>
              </a:rPr>
              <a:t>i </a:t>
            </a:r>
            <a:r>
              <a:rPr kumimoji="1" lang="en-US" altLang="zh-CN" sz="2400" dirty="0">
                <a:latin typeface="Times New Roman" pitchFamily="18" charset="0"/>
              </a:rPr>
              <a:t>with S</a:t>
            </a:r>
            <a:r>
              <a:rPr kumimoji="1" lang="en-US" altLang="zh-CN" sz="2400" baseline="-25000" dirty="0">
                <a:latin typeface="Times New Roman" pitchFamily="18" charset="0"/>
              </a:rPr>
              <a:t>i</a:t>
            </a:r>
            <a:r>
              <a:rPr kumimoji="1" lang="zh-CN" altLang="en-US" sz="2400" dirty="0">
                <a:latin typeface="Times New Roman" pitchFamily="18" charset="0"/>
              </a:rPr>
              <a:t>＜</a:t>
            </a:r>
            <a:r>
              <a:rPr kumimoji="1" lang="en-US" altLang="zh-CN" sz="2400" dirty="0" err="1">
                <a:latin typeface="Times New Roman" pitchFamily="18" charset="0"/>
              </a:rPr>
              <a:t>t</a:t>
            </a:r>
            <a:r>
              <a:rPr kumimoji="1" lang="en-US" altLang="zh-CN" sz="2400" baseline="-25000" dirty="0" err="1">
                <a:latin typeface="Times New Roman" pitchFamily="18" charset="0"/>
              </a:rPr>
              <a:t>i</a:t>
            </a:r>
            <a:r>
              <a:rPr kumimoji="1" lang="en-US" altLang="zh-CN" sz="2400" dirty="0">
                <a:latin typeface="Times New Roman" pitchFamily="18" charset="0"/>
              </a:rPr>
              <a:t> and set its program counter to the beginning of the </a:t>
            </a:r>
            <a:r>
              <a:rPr kumimoji="1" lang="en-US" altLang="zh-CN" sz="2400" dirty="0" err="1">
                <a:latin typeface="Times New Roman" pitchFamily="18" charset="0"/>
              </a:rPr>
              <a:t>Swait</a:t>
            </a:r>
            <a:r>
              <a:rPr kumimoji="1" lang="en-US" altLang="zh-CN" sz="2400" dirty="0">
                <a:latin typeface="Times New Roman" pitchFamily="18" charset="0"/>
              </a:rPr>
              <a:t> Operation. </a:t>
            </a:r>
          </a:p>
        </p:txBody>
      </p:sp>
      <p:sp>
        <p:nvSpPr>
          <p:cNvPr id="117764" name="Text Box 5"/>
          <p:cNvSpPr txBox="1">
            <a:spLocks noChangeArrowheads="1"/>
          </p:cNvSpPr>
          <p:nvPr/>
        </p:nvSpPr>
        <p:spPr bwMode="auto">
          <a:xfrm>
            <a:off x="381000" y="1295400"/>
            <a:ext cx="3198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itchFamily="18" charset="0"/>
                <a:ea typeface="楷体" pitchFamily="49" charset="-122"/>
              </a:rPr>
              <a:t>t</a:t>
            </a:r>
            <a:r>
              <a:rPr lang="zh-CN" altLang="en-US" sz="2400" b="1">
                <a:latin typeface="Times New Roman" pitchFamily="18" charset="0"/>
                <a:ea typeface="楷体" pitchFamily="49" charset="-122"/>
              </a:rPr>
              <a:t>为下限值，</a:t>
            </a:r>
            <a:r>
              <a:rPr lang="en-US" altLang="zh-CN" sz="2400" b="1">
                <a:latin typeface="Times New Roman" pitchFamily="18" charset="0"/>
                <a:ea typeface="楷体" pitchFamily="49" charset="-122"/>
              </a:rPr>
              <a:t>d</a:t>
            </a:r>
            <a:r>
              <a:rPr lang="zh-CN" altLang="en-US" sz="2400" b="1">
                <a:latin typeface="Times New Roman" pitchFamily="18" charset="0"/>
                <a:ea typeface="楷体" pitchFamily="49" charset="-122"/>
              </a:rPr>
              <a:t>为需求值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304800" y="1752600"/>
            <a:ext cx="85344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signal(S1, d1, </a:t>
            </a:r>
            <a:r>
              <a:rPr kumimoji="1" lang="en-US" altLang="zh-CN" sz="2400">
                <a:latin typeface="Courier New" pitchFamily="49" charset="0"/>
              </a:rPr>
              <a:t>…</a:t>
            </a:r>
            <a:r>
              <a:rPr kumimoji="1" lang="en-US" altLang="zh-CN" sz="2400">
                <a:latin typeface="Times New Roman" pitchFamily="18" charset="0"/>
              </a:rPr>
              <a:t>, Sn, dn)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for  ( i=1;i&lt;=n; i++)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{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    S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 =S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+d</a:t>
            </a:r>
            <a:r>
              <a:rPr kumimoji="1" lang="en-US" altLang="zh-CN" sz="2400" baseline="-25000">
                <a:latin typeface="Times New Roman" pitchFamily="18" charset="0"/>
              </a:rPr>
              <a:t>i</a:t>
            </a:r>
            <a:r>
              <a:rPr kumimoji="1" lang="en-US" altLang="zh-CN" sz="2400">
                <a:latin typeface="Times New Roman" pitchFamily="18" charset="0"/>
              </a:rPr>
              <a:t>;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    Remove all the process waiting in the queue associated with Si into the ready queue</a:t>
            </a:r>
          </a:p>
          <a:p>
            <a:pPr eaLnBrk="1" hangingPunct="1"/>
            <a:r>
              <a:rPr kumimoji="1" lang="en-US" altLang="zh-CN" sz="2400">
                <a:latin typeface="Times New Roman" pitchFamily="18" charset="0"/>
              </a:rPr>
              <a:t>   }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836224"/>
            <a:ext cx="6172200" cy="2209800"/>
          </a:xfrm>
        </p:spPr>
        <p:txBody>
          <a:bodyPr/>
          <a:lstStyle/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并发执行会不会带来新的问题？</a:t>
            </a:r>
            <a:endParaRPr lang="en-US" altLang="zh-CN" sz="2800" dirty="0">
              <a:solidFill>
                <a:srgbClr val="701B00"/>
              </a:solidFill>
              <a:latin typeface="+mj-ea"/>
              <a:ea typeface="+mj-ea"/>
            </a:endParaRPr>
          </a:p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如果会，会带来什么问题？</a:t>
            </a:r>
          </a:p>
          <a:p>
            <a:pPr eaLnBrk="1" hangingPunct="1">
              <a:buFont typeface="+mj-lt"/>
              <a:buAutoNum type="arabicPeriod"/>
            </a:pPr>
            <a:r>
              <a:rPr lang="zh-CN" altLang="en-US" sz="2800" dirty="0">
                <a:solidFill>
                  <a:srgbClr val="701B00"/>
                </a:solidFill>
                <a:latin typeface="+mj-ea"/>
                <a:ea typeface="+mj-ea"/>
              </a:rPr>
              <a:t>如何解决这样的问题？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1375670" cy="16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5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2.6 </a:t>
            </a:r>
            <a:r>
              <a:rPr lang="zh-CN" altLang="en-US" dirty="0"/>
              <a:t>进程的并发：信号量</a:t>
            </a:r>
          </a:p>
        </p:txBody>
      </p:sp>
      <p:sp>
        <p:nvSpPr>
          <p:cNvPr id="119811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077200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zh-CN" altLang="en-US" sz="2400">
                <a:latin typeface="Times New Roman" pitchFamily="18" charset="0"/>
              </a:rPr>
              <a:t>一般</a:t>
            </a:r>
            <a:r>
              <a:rPr kumimoji="1" lang="zh-CN" altLang="en-US" sz="2400">
                <a:latin typeface="Courier New" pitchFamily="49" charset="0"/>
              </a:rPr>
              <a:t>“</a:t>
            </a:r>
            <a:r>
              <a:rPr kumimoji="1" lang="zh-CN" altLang="en-US" sz="2400">
                <a:latin typeface="Times New Roman" pitchFamily="18" charset="0"/>
              </a:rPr>
              <a:t>信号量集</a:t>
            </a:r>
            <a:r>
              <a:rPr kumimoji="1" lang="zh-CN" altLang="en-US" sz="2400">
                <a:latin typeface="Courier New" pitchFamily="49" charset="0"/>
              </a:rPr>
              <a:t>”</a:t>
            </a:r>
            <a:r>
              <a:rPr kumimoji="1" lang="zh-CN" altLang="en-US" sz="2400">
                <a:latin typeface="Times New Roman" pitchFamily="18" charset="0"/>
              </a:rPr>
              <a:t>的几种特殊情况：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(1) Swait(S, d, d)</a:t>
            </a:r>
            <a:r>
              <a:rPr kumimoji="1" lang="zh-CN" altLang="en-US" sz="2400">
                <a:latin typeface="Times New Roman" pitchFamily="18" charset="0"/>
              </a:rPr>
              <a:t>。 此时在信号量集中只有一个信号量</a:t>
            </a:r>
            <a:r>
              <a:rPr kumimoji="1" lang="en-US" altLang="zh-CN" sz="2400">
                <a:latin typeface="Times New Roman" pitchFamily="18" charset="0"/>
              </a:rPr>
              <a:t>S</a:t>
            </a:r>
            <a:r>
              <a:rPr kumimoji="1" lang="zh-CN" altLang="en-US" sz="2400">
                <a:latin typeface="Times New Roman" pitchFamily="18" charset="0"/>
              </a:rPr>
              <a:t>， 但允许它每次申请</a:t>
            </a:r>
            <a:r>
              <a:rPr kumimoji="1" lang="en-US" altLang="zh-CN" sz="2400">
                <a:latin typeface="Times New Roman" pitchFamily="18" charset="0"/>
              </a:rPr>
              <a:t>d</a:t>
            </a:r>
            <a:r>
              <a:rPr kumimoji="1" lang="zh-CN" altLang="en-US" sz="2400">
                <a:latin typeface="Times New Roman" pitchFamily="18" charset="0"/>
              </a:rPr>
              <a:t>个资源，当现有资源数少于</a:t>
            </a:r>
            <a:r>
              <a:rPr kumimoji="1" lang="en-US" altLang="zh-CN" sz="2400">
                <a:latin typeface="Times New Roman" pitchFamily="18" charset="0"/>
              </a:rPr>
              <a:t>d</a:t>
            </a:r>
            <a:r>
              <a:rPr kumimoji="1" lang="zh-CN" altLang="en-US" sz="2400">
                <a:latin typeface="Times New Roman" pitchFamily="18" charset="0"/>
              </a:rPr>
              <a:t>时，不予分配。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(2) Swait(S, 1, 1)</a:t>
            </a:r>
            <a:r>
              <a:rPr kumimoji="1" lang="zh-CN" altLang="en-US" sz="2400">
                <a:latin typeface="Times New Roman" pitchFamily="18" charset="0"/>
              </a:rPr>
              <a:t>。 此时的信号量集已蜕化为一般的记录型信号量</a:t>
            </a:r>
            <a:r>
              <a:rPr kumimoji="1" lang="en-US" altLang="zh-CN" sz="2400">
                <a:latin typeface="Times New Roman" pitchFamily="18" charset="0"/>
              </a:rPr>
              <a:t>(S</a:t>
            </a:r>
            <a:r>
              <a:rPr kumimoji="1" lang="zh-CN" altLang="en-US" sz="2400">
                <a:latin typeface="Times New Roman" pitchFamily="18" charset="0"/>
              </a:rPr>
              <a:t>＞</a:t>
            </a:r>
            <a:r>
              <a:rPr kumimoji="1" lang="en-US" altLang="zh-CN" sz="2400">
                <a:latin typeface="Times New Roman" pitchFamily="18" charset="0"/>
              </a:rPr>
              <a:t>1</a:t>
            </a:r>
            <a:r>
              <a:rPr kumimoji="1" lang="zh-CN" altLang="en-US" sz="2400">
                <a:latin typeface="Times New Roman" pitchFamily="18" charset="0"/>
              </a:rPr>
              <a:t>时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或互斥信号量</a:t>
            </a:r>
            <a:r>
              <a:rPr kumimoji="1" lang="en-US" altLang="zh-CN" sz="2400">
                <a:latin typeface="Times New Roman" pitchFamily="18" charset="0"/>
              </a:rPr>
              <a:t>(S=1</a:t>
            </a:r>
            <a:r>
              <a:rPr kumimoji="1" lang="zh-CN" altLang="en-US" sz="2400">
                <a:latin typeface="Times New Roman" pitchFamily="18" charset="0"/>
              </a:rPr>
              <a:t>时</a:t>
            </a:r>
            <a:r>
              <a:rPr kumimoji="1" lang="en-US" altLang="zh-CN" sz="2400">
                <a:latin typeface="Times New Roman" pitchFamily="18" charset="0"/>
              </a:rPr>
              <a:t>)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        </a:t>
            </a:r>
            <a:r>
              <a:rPr kumimoji="1" lang="en-US" altLang="zh-CN" sz="2400">
                <a:latin typeface="Times New Roman" pitchFamily="18" charset="0"/>
              </a:rPr>
              <a:t>(3) Swait(S, 1, 0)</a:t>
            </a:r>
            <a:r>
              <a:rPr kumimoji="1" lang="zh-CN" altLang="en-US" sz="2400">
                <a:latin typeface="Times New Roman" pitchFamily="18" charset="0"/>
              </a:rPr>
              <a:t>。这是一种很特殊且很有用的信号量操作。当</a:t>
            </a:r>
            <a:r>
              <a:rPr kumimoji="1" lang="en-US" altLang="zh-CN" sz="2400">
                <a:latin typeface="Times New Roman" pitchFamily="18" charset="0"/>
              </a:rPr>
              <a:t>S≥1</a:t>
            </a:r>
            <a:r>
              <a:rPr kumimoji="1" lang="zh-CN" altLang="en-US" sz="2400">
                <a:latin typeface="Times New Roman" pitchFamily="18" charset="0"/>
              </a:rPr>
              <a:t>时，允许多个进程进入某特定区；当</a:t>
            </a:r>
            <a:r>
              <a:rPr kumimoji="1" lang="en-US" altLang="zh-CN" sz="2400">
                <a:latin typeface="Times New Roman" pitchFamily="18" charset="0"/>
              </a:rPr>
              <a:t>S</a:t>
            </a:r>
            <a:r>
              <a:rPr kumimoji="1" lang="zh-CN" altLang="en-US" sz="2400">
                <a:latin typeface="Times New Roman" pitchFamily="18" charset="0"/>
              </a:rPr>
              <a:t>变为</a:t>
            </a:r>
            <a:r>
              <a:rPr kumimoji="1" lang="en-US" altLang="zh-CN" sz="2400">
                <a:latin typeface="Times New Roman" pitchFamily="18" charset="0"/>
              </a:rPr>
              <a:t>0</a:t>
            </a:r>
            <a:r>
              <a:rPr kumimoji="1" lang="zh-CN" altLang="en-US" sz="2400">
                <a:latin typeface="Times New Roman" pitchFamily="18" charset="0"/>
              </a:rPr>
              <a:t>后，将阻止任何进程进入特定区。换言之，它相当于一个可控开关。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3"/>
          <p:cNvSpPr txBox="1">
            <a:spLocks noChangeArrowheads="1"/>
          </p:cNvSpPr>
          <p:nvPr/>
        </p:nvSpPr>
        <p:spPr bwMode="auto">
          <a:xfrm>
            <a:off x="1219200" y="12192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1. </a:t>
            </a:r>
            <a:r>
              <a:rPr kumimoji="1" lang="zh-CN" altLang="en-US" sz="2400" b="1">
                <a:latin typeface="Times New Roman" pitchFamily="18" charset="0"/>
              </a:rPr>
              <a:t>利用信号量实现进程互斥 </a:t>
            </a:r>
          </a:p>
        </p:txBody>
      </p:sp>
      <p:sp>
        <p:nvSpPr>
          <p:cNvPr id="120835" name="Text Box 4"/>
          <p:cNvSpPr txBox="1">
            <a:spLocks noChangeArrowheads="1"/>
          </p:cNvSpPr>
          <p:nvPr/>
        </p:nvSpPr>
        <p:spPr bwMode="auto">
          <a:xfrm>
            <a:off x="1219200" y="18288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</a:rPr>
              <a:t>利用信号量实现进程互斥的进程可描述如下：</a:t>
            </a:r>
          </a:p>
        </p:txBody>
      </p:sp>
      <p:sp>
        <p:nvSpPr>
          <p:cNvPr id="120836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pic>
        <p:nvPicPr>
          <p:cNvPr id="12083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3505200" cy="3160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3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79675"/>
            <a:ext cx="3505200" cy="3159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381000" y="14478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latin typeface="Times New Roman" pitchFamily="18" charset="0"/>
              </a:rPr>
              <a:t>2. </a:t>
            </a:r>
            <a:r>
              <a:rPr kumimoji="1" lang="zh-CN" altLang="en-US" sz="2400" b="1">
                <a:latin typeface="Times New Roman" pitchFamily="18" charset="0"/>
              </a:rPr>
              <a:t>利用信号量实现前趋关系 </a:t>
            </a:r>
          </a:p>
        </p:txBody>
      </p:sp>
      <p:sp>
        <p:nvSpPr>
          <p:cNvPr id="121859" name="Rectangle 6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grpSp>
        <p:nvGrpSpPr>
          <p:cNvPr id="121860" name="Group 14"/>
          <p:cNvGrpSpPr>
            <a:grpSpLocks/>
          </p:cNvGrpSpPr>
          <p:nvPr/>
        </p:nvGrpSpPr>
        <p:grpSpPr bwMode="auto">
          <a:xfrm>
            <a:off x="2133600" y="1828800"/>
            <a:ext cx="5410200" cy="3892550"/>
            <a:chOff x="1344" y="1152"/>
            <a:chExt cx="3408" cy="2452"/>
          </a:xfrm>
        </p:grpSpPr>
        <p:graphicFrame>
          <p:nvGraphicFramePr>
            <p:cNvPr id="121861" name="Object 4"/>
            <p:cNvGraphicFramePr>
              <a:graphicFrameLocks noChangeAspect="1"/>
            </p:cNvGraphicFramePr>
            <p:nvPr/>
          </p:nvGraphicFramePr>
          <p:xfrm>
            <a:off x="1344" y="1152"/>
            <a:ext cx="3408" cy="2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1813560" imgH="1310640" progId="">
                    <p:embed/>
                  </p:oleObj>
                </mc:Choice>
                <mc:Fallback>
                  <p:oleObj name="VISIO" r:id="rId3" imgW="1813560" imgH="1310640" progId="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152"/>
                          <a:ext cx="3408" cy="2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862" name="Text Box 7"/>
            <p:cNvSpPr txBox="1">
              <a:spLocks noChangeArrowheads="1"/>
            </p:cNvSpPr>
            <p:nvPr/>
          </p:nvSpPr>
          <p:spPr bwMode="auto">
            <a:xfrm>
              <a:off x="3062" y="141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21863" name="Text Box 8"/>
            <p:cNvSpPr txBox="1">
              <a:spLocks noChangeArrowheads="1"/>
            </p:cNvSpPr>
            <p:nvPr/>
          </p:nvSpPr>
          <p:spPr bwMode="auto">
            <a:xfrm>
              <a:off x="4022" y="170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21864" name="Text Box 9"/>
            <p:cNvSpPr txBox="1">
              <a:spLocks noChangeArrowheads="1"/>
            </p:cNvSpPr>
            <p:nvPr/>
          </p:nvSpPr>
          <p:spPr bwMode="auto">
            <a:xfrm>
              <a:off x="2006" y="189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1865" name="Text Box 10"/>
            <p:cNvSpPr txBox="1">
              <a:spLocks noChangeArrowheads="1"/>
            </p:cNvSpPr>
            <p:nvPr/>
          </p:nvSpPr>
          <p:spPr bwMode="auto">
            <a:xfrm>
              <a:off x="2918" y="199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21866" name="Text Box 11"/>
            <p:cNvSpPr txBox="1">
              <a:spLocks noChangeArrowheads="1"/>
            </p:cNvSpPr>
            <p:nvPr/>
          </p:nvSpPr>
          <p:spPr bwMode="auto">
            <a:xfrm>
              <a:off x="3494" y="2954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21867" name="Text Box 12"/>
            <p:cNvSpPr txBox="1">
              <a:spLocks noChangeArrowheads="1"/>
            </p:cNvSpPr>
            <p:nvPr/>
          </p:nvSpPr>
          <p:spPr bwMode="auto">
            <a:xfrm>
              <a:off x="1766" y="2810"/>
              <a:ext cx="1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21868" name="Text Box 13"/>
            <p:cNvSpPr txBox="1">
              <a:spLocks noChangeArrowheads="1"/>
            </p:cNvSpPr>
            <p:nvPr/>
          </p:nvSpPr>
          <p:spPr bwMode="auto">
            <a:xfrm>
              <a:off x="2534" y="266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g</a:t>
              </a:r>
            </a:p>
          </p:txBody>
        </p:sp>
      </p:grp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0104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3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n-US" altLang="zh-CN" sz="4400">
                <a:solidFill>
                  <a:srgbClr val="FF0000"/>
                </a:solidFill>
                <a:ea typeface="黑体" pitchFamily="49" charset="-122"/>
              </a:rPr>
              <a:t>2.6 </a:t>
            </a:r>
            <a:r>
              <a:rPr lang="zh-CN" altLang="en-US" sz="4400">
                <a:solidFill>
                  <a:srgbClr val="FF0000"/>
                </a:solidFill>
                <a:ea typeface="黑体" pitchFamily="49" charset="-122"/>
              </a:rPr>
              <a:t>进程的并发：信号量的应用</a:t>
            </a:r>
          </a:p>
        </p:txBody>
      </p:sp>
      <p:grpSp>
        <p:nvGrpSpPr>
          <p:cNvPr id="122884" name="Group 6"/>
          <p:cNvGrpSpPr>
            <a:grpSpLocks/>
          </p:cNvGrpSpPr>
          <p:nvPr/>
        </p:nvGrpSpPr>
        <p:grpSpPr bwMode="auto">
          <a:xfrm>
            <a:off x="4648200" y="2057400"/>
            <a:ext cx="4114800" cy="3511550"/>
            <a:chOff x="1344" y="1152"/>
            <a:chExt cx="3408" cy="2452"/>
          </a:xfrm>
        </p:grpSpPr>
        <p:graphicFrame>
          <p:nvGraphicFramePr>
            <p:cNvPr id="122885" name="Object 7"/>
            <p:cNvGraphicFramePr>
              <a:graphicFrameLocks noChangeAspect="1"/>
            </p:cNvGraphicFramePr>
            <p:nvPr/>
          </p:nvGraphicFramePr>
          <p:xfrm>
            <a:off x="1344" y="1152"/>
            <a:ext cx="3408" cy="2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1813560" imgH="1310640" progId="">
                    <p:embed/>
                  </p:oleObj>
                </mc:Choice>
                <mc:Fallback>
                  <p:oleObj name="VISIO" r:id="rId4" imgW="1813560" imgH="1310640" progId="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152"/>
                          <a:ext cx="3408" cy="2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886" name="Text Box 8"/>
            <p:cNvSpPr txBox="1">
              <a:spLocks noChangeArrowheads="1"/>
            </p:cNvSpPr>
            <p:nvPr/>
          </p:nvSpPr>
          <p:spPr bwMode="auto">
            <a:xfrm>
              <a:off x="3062" y="1418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22887" name="Text Box 9"/>
            <p:cNvSpPr txBox="1">
              <a:spLocks noChangeArrowheads="1"/>
            </p:cNvSpPr>
            <p:nvPr/>
          </p:nvSpPr>
          <p:spPr bwMode="auto">
            <a:xfrm>
              <a:off x="4022" y="1706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22888" name="Text Box 10"/>
            <p:cNvSpPr txBox="1">
              <a:spLocks noChangeArrowheads="1"/>
            </p:cNvSpPr>
            <p:nvPr/>
          </p:nvSpPr>
          <p:spPr bwMode="auto">
            <a:xfrm>
              <a:off x="2005" y="1898"/>
              <a:ext cx="265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2889" name="Text Box 11"/>
            <p:cNvSpPr txBox="1">
              <a:spLocks noChangeArrowheads="1"/>
            </p:cNvSpPr>
            <p:nvPr/>
          </p:nvSpPr>
          <p:spPr bwMode="auto">
            <a:xfrm>
              <a:off x="2918" y="1994"/>
              <a:ext cx="279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122890" name="Text Box 12"/>
            <p:cNvSpPr txBox="1">
              <a:spLocks noChangeArrowheads="1"/>
            </p:cNvSpPr>
            <p:nvPr/>
          </p:nvSpPr>
          <p:spPr bwMode="auto">
            <a:xfrm>
              <a:off x="3494" y="2954"/>
              <a:ext cx="26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22891" name="Text Box 13"/>
            <p:cNvSpPr txBox="1">
              <a:spLocks noChangeArrowheads="1"/>
            </p:cNvSpPr>
            <p:nvPr/>
          </p:nvSpPr>
          <p:spPr bwMode="auto">
            <a:xfrm>
              <a:off x="1766" y="2810"/>
              <a:ext cx="22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f</a:t>
              </a:r>
            </a:p>
          </p:txBody>
        </p:sp>
        <p:sp>
          <p:nvSpPr>
            <p:cNvPr id="122892" name="Text Box 14"/>
            <p:cNvSpPr txBox="1">
              <a:spLocks noChangeArrowheads="1"/>
            </p:cNvSpPr>
            <p:nvPr/>
          </p:nvSpPr>
          <p:spPr bwMode="auto">
            <a:xfrm>
              <a:off x="2534" y="2666"/>
              <a:ext cx="27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i="1">
                  <a:latin typeface="Times New Roman" pitchFamily="18" charset="0"/>
                </a:rPr>
                <a:t>g</a:t>
              </a:r>
            </a:p>
          </p:txBody>
        </p:sp>
      </p:grp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2.6 </a:t>
            </a:r>
            <a:r>
              <a:rPr lang="zh-CN" altLang="en-US" sz="4000" dirty="0"/>
              <a:t>进程的并发：生产者消费者问题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生产者和消费者问题</a:t>
            </a:r>
          </a:p>
          <a:p>
            <a:pPr lvl="1" eaLnBrk="1" hangingPunct="1"/>
            <a:r>
              <a:rPr lang="zh-CN" altLang="en-US" dirty="0"/>
              <a:t>生产者生产产品，提供给消费者去消费。为使得生产者进程和消费者进程能并发执行，在两者之间设置了具有</a:t>
            </a:r>
            <a:r>
              <a:rPr lang="en-US" altLang="zh-CN" i="1" dirty="0"/>
              <a:t>n</a:t>
            </a:r>
            <a:r>
              <a:rPr lang="zh-CN" altLang="en-US" dirty="0"/>
              <a:t>个缓冲区的缓冲池。生产者进程将他生产的产品放入缓冲池（一次一个），消费者进程从缓冲池中拿走产品（一次一个）。缓冲池已满时，生产者不能再放，缓冲池已空时，消费者不能再拿。</a:t>
            </a:r>
          </a:p>
        </p:txBody>
      </p:sp>
    </p:spTree>
    <p:extLst>
      <p:ext uri="{BB962C8B-B14F-4D97-AF65-F5344CB8AC3E}">
        <p14:creationId xmlns:p14="http://schemas.microsoft.com/office/powerpoint/2010/main" val="21420941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3476" name="Text Box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/>
              <a:t>3. </a:t>
            </a:r>
            <a:r>
              <a:rPr kumimoji="1" lang="zh-CN" altLang="en-US" b="1" dirty="0"/>
              <a:t>利用信号量解决生产者、消费者问题</a:t>
            </a:r>
          </a:p>
          <a:p>
            <a:pPr lvl="1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生产者与消费者之间的联系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互斥</a:t>
            </a:r>
          </a:p>
          <a:p>
            <a:pPr lvl="3" algn="just" eaLnBrk="1" hangingPunct="1">
              <a:spcBef>
                <a:spcPct val="0"/>
              </a:spcBef>
              <a:buClrTx/>
            </a:pPr>
            <a:r>
              <a:rPr kumimoji="1" lang="zh-CN" altLang="en-US" sz="2800" b="1" dirty="0"/>
              <a:t>共享缓冲区（缓冲区作为一种临界资源）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同步</a:t>
            </a:r>
          </a:p>
          <a:p>
            <a:pPr lvl="3" algn="just" eaLnBrk="1" hangingPunct="1">
              <a:spcBef>
                <a:spcPct val="0"/>
              </a:spcBef>
              <a:buClrTx/>
            </a:pPr>
            <a:r>
              <a:rPr kumimoji="1" lang="zh-CN" altLang="en-US" sz="2800" b="1" dirty="0"/>
              <a:t>相互等待（有产品才能消费、有消费才能不断生产）</a:t>
            </a:r>
          </a:p>
          <a:p>
            <a:pPr lvl="1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思考：如何通过程序反映同步与互斥关系？</a:t>
            </a:r>
          </a:p>
          <a:p>
            <a:pPr lvl="2" algn="just" eaLnBrk="1" hangingPunct="1">
              <a:spcBef>
                <a:spcPct val="0"/>
              </a:spcBef>
              <a:buClrTx/>
            </a:pPr>
            <a:r>
              <a:rPr kumimoji="1" lang="zh-CN" altLang="en-US" b="1" dirty="0"/>
              <a:t>信号量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3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3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3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3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3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3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/>
              <a:t>3. </a:t>
            </a:r>
            <a:r>
              <a:rPr kumimoji="1" lang="zh-CN" altLang="en-US" b="1"/>
              <a:t>利用信号量解决生产者、消费者问题</a:t>
            </a:r>
          </a:p>
          <a:p>
            <a:pPr lvl="1" eaLnBrk="1" hangingPunct="1"/>
            <a:r>
              <a:rPr lang="zh-CN" altLang="en-US" b="1"/>
              <a:t>定义哪些信号量？</a:t>
            </a:r>
          </a:p>
          <a:p>
            <a:pPr lvl="1" eaLnBrk="1" hangingPunct="1"/>
            <a:r>
              <a:rPr lang="zh-CN" altLang="en-US" b="1"/>
              <a:t>如何对信号量进行初始化？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600200" y="3124200"/>
            <a:ext cx="6600825" cy="3581400"/>
            <a:chOff x="1008" y="1968"/>
            <a:chExt cx="4158" cy="2256"/>
          </a:xfrm>
        </p:grpSpPr>
        <p:grpSp>
          <p:nvGrpSpPr>
            <p:cNvPr id="124933" name="Group 18"/>
            <p:cNvGrpSpPr>
              <a:grpSpLocks/>
            </p:cNvGrpSpPr>
            <p:nvPr/>
          </p:nvGrpSpPr>
          <p:grpSpPr bwMode="auto">
            <a:xfrm>
              <a:off x="1008" y="2112"/>
              <a:ext cx="4158" cy="2064"/>
              <a:chOff x="950" y="2112"/>
              <a:chExt cx="4158" cy="2064"/>
            </a:xfrm>
          </p:grpSpPr>
          <p:sp>
            <p:nvSpPr>
              <p:cNvPr id="124941" name="Oval 4"/>
              <p:cNvSpPr>
                <a:spLocks noChangeArrowheads="1"/>
              </p:cNvSpPr>
              <p:nvPr/>
            </p:nvSpPr>
            <p:spPr bwMode="auto">
              <a:xfrm>
                <a:off x="1872" y="2112"/>
                <a:ext cx="2064" cy="206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zh-CN"/>
              </a:p>
            </p:txBody>
          </p:sp>
          <p:sp>
            <p:nvSpPr>
              <p:cNvPr id="124942" name="Line 9"/>
              <p:cNvSpPr>
                <a:spLocks noChangeShapeType="1"/>
              </p:cNvSpPr>
              <p:nvPr/>
            </p:nvSpPr>
            <p:spPr bwMode="auto">
              <a:xfrm flipV="1">
                <a:off x="2016" y="2544"/>
                <a:ext cx="1728" cy="115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3" name="Line 10"/>
              <p:cNvSpPr>
                <a:spLocks noChangeShapeType="1"/>
              </p:cNvSpPr>
              <p:nvPr/>
            </p:nvSpPr>
            <p:spPr bwMode="auto">
              <a:xfrm>
                <a:off x="2784" y="2112"/>
                <a:ext cx="240" cy="2016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4" name="Line 11"/>
              <p:cNvSpPr>
                <a:spLocks noChangeShapeType="1"/>
              </p:cNvSpPr>
              <p:nvPr/>
            </p:nvSpPr>
            <p:spPr bwMode="auto">
              <a:xfrm>
                <a:off x="1920" y="2832"/>
                <a:ext cx="1968" cy="672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5" name="Oval 5"/>
              <p:cNvSpPr>
                <a:spLocks noChangeArrowheads="1"/>
              </p:cNvSpPr>
              <p:nvPr/>
            </p:nvSpPr>
            <p:spPr bwMode="auto">
              <a:xfrm>
                <a:off x="2400" y="2592"/>
                <a:ext cx="1056" cy="105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46" name="Freeform 14"/>
              <p:cNvSpPr>
                <a:spLocks/>
              </p:cNvSpPr>
              <p:nvPr/>
            </p:nvSpPr>
            <p:spPr bwMode="auto">
              <a:xfrm>
                <a:off x="1488" y="2256"/>
                <a:ext cx="912" cy="240"/>
              </a:xfrm>
              <a:custGeom>
                <a:avLst/>
                <a:gdLst>
                  <a:gd name="T0" fmla="*/ 0 w 912"/>
                  <a:gd name="T1" fmla="*/ 240 h 240"/>
                  <a:gd name="T2" fmla="*/ 384 w 912"/>
                  <a:gd name="T3" fmla="*/ 0 h 240"/>
                  <a:gd name="T4" fmla="*/ 912 w 912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912"/>
                  <a:gd name="T10" fmla="*/ 0 h 240"/>
                  <a:gd name="T11" fmla="*/ 912 w 912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12" h="240">
                    <a:moveTo>
                      <a:pt x="0" y="240"/>
                    </a:moveTo>
                    <a:cubicBezTo>
                      <a:pt x="116" y="120"/>
                      <a:pt x="232" y="0"/>
                      <a:pt x="384" y="0"/>
                    </a:cubicBezTo>
                    <a:cubicBezTo>
                      <a:pt x="536" y="0"/>
                      <a:pt x="824" y="200"/>
                      <a:pt x="912" y="240"/>
                    </a:cubicBezTo>
                  </a:path>
                </a:pathLst>
              </a:custGeom>
              <a:noFill/>
              <a:ln w="603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7" name="Freeform 15"/>
              <p:cNvSpPr>
                <a:spLocks/>
              </p:cNvSpPr>
              <p:nvPr/>
            </p:nvSpPr>
            <p:spPr bwMode="auto">
              <a:xfrm>
                <a:off x="3744" y="2776"/>
                <a:ext cx="960" cy="296"/>
              </a:xfrm>
              <a:custGeom>
                <a:avLst/>
                <a:gdLst>
                  <a:gd name="T0" fmla="*/ 0 w 960"/>
                  <a:gd name="T1" fmla="*/ 296 h 296"/>
                  <a:gd name="T2" fmla="*/ 480 w 960"/>
                  <a:gd name="T3" fmla="*/ 8 h 296"/>
                  <a:gd name="T4" fmla="*/ 960 w 960"/>
                  <a:gd name="T5" fmla="*/ 248 h 296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296"/>
                  <a:gd name="T11" fmla="*/ 960 w 960"/>
                  <a:gd name="T12" fmla="*/ 296 h 2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296">
                    <a:moveTo>
                      <a:pt x="0" y="296"/>
                    </a:moveTo>
                    <a:cubicBezTo>
                      <a:pt x="160" y="156"/>
                      <a:pt x="320" y="16"/>
                      <a:pt x="480" y="8"/>
                    </a:cubicBezTo>
                    <a:cubicBezTo>
                      <a:pt x="640" y="0"/>
                      <a:pt x="800" y="124"/>
                      <a:pt x="960" y="248"/>
                    </a:cubicBezTo>
                  </a:path>
                </a:pathLst>
              </a:custGeom>
              <a:noFill/>
              <a:ln w="603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8" name="Text Box 16"/>
              <p:cNvSpPr txBox="1">
                <a:spLocks noChangeArrowheads="1"/>
              </p:cNvSpPr>
              <p:nvPr/>
            </p:nvSpPr>
            <p:spPr bwMode="auto">
              <a:xfrm>
                <a:off x="950" y="2462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b="1"/>
                  <a:t>生产者</a:t>
                </a:r>
              </a:p>
            </p:txBody>
          </p:sp>
          <p:sp>
            <p:nvSpPr>
              <p:cNvPr id="124949" name="Text Box 17"/>
              <p:cNvSpPr txBox="1">
                <a:spLocks noChangeArrowheads="1"/>
              </p:cNvSpPr>
              <p:nvPr/>
            </p:nvSpPr>
            <p:spPr bwMode="auto">
              <a:xfrm>
                <a:off x="4560" y="3120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b="1"/>
                  <a:t>消费者</a:t>
                </a:r>
              </a:p>
            </p:txBody>
          </p:sp>
        </p:grpSp>
        <p:sp>
          <p:nvSpPr>
            <p:cNvPr id="124934" name="Text Box 19"/>
            <p:cNvSpPr txBox="1">
              <a:spLocks noChangeArrowheads="1"/>
            </p:cNvSpPr>
            <p:nvPr/>
          </p:nvSpPr>
          <p:spPr bwMode="auto">
            <a:xfrm>
              <a:off x="2544" y="2352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4935" name="Text Box 20"/>
            <p:cNvSpPr txBox="1">
              <a:spLocks noChangeArrowheads="1"/>
            </p:cNvSpPr>
            <p:nvPr/>
          </p:nvSpPr>
          <p:spPr bwMode="auto">
            <a:xfrm>
              <a:off x="2112" y="19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4936" name="Text Box 21"/>
            <p:cNvSpPr txBox="1">
              <a:spLocks noChangeArrowheads="1"/>
            </p:cNvSpPr>
            <p:nvPr/>
          </p:nvSpPr>
          <p:spPr bwMode="auto">
            <a:xfrm>
              <a:off x="3600" y="19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4937" name="Text Box 22"/>
            <p:cNvSpPr txBox="1">
              <a:spLocks noChangeArrowheads="1"/>
            </p:cNvSpPr>
            <p:nvPr/>
          </p:nvSpPr>
          <p:spPr bwMode="auto">
            <a:xfrm>
              <a:off x="3744" y="388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4938" name="Text Box 23"/>
            <p:cNvSpPr txBox="1">
              <a:spLocks noChangeArrowheads="1"/>
            </p:cNvSpPr>
            <p:nvPr/>
          </p:nvSpPr>
          <p:spPr bwMode="auto">
            <a:xfrm>
              <a:off x="4080" y="3072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24939" name="Text Box 24"/>
            <p:cNvSpPr txBox="1">
              <a:spLocks noChangeArrowheads="1"/>
            </p:cNvSpPr>
            <p:nvPr/>
          </p:nvSpPr>
          <p:spPr bwMode="auto">
            <a:xfrm>
              <a:off x="2064" y="393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24940" name="Text Box 25"/>
            <p:cNvSpPr txBox="1">
              <a:spLocks noChangeArrowheads="1"/>
            </p:cNvSpPr>
            <p:nvPr/>
          </p:nvSpPr>
          <p:spPr bwMode="auto">
            <a:xfrm>
              <a:off x="1584" y="321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</a:rPr>
                <a:t>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5955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85344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3200" b="1">
                <a:latin typeface="楷体" pitchFamily="49" charset="-122"/>
                <a:ea typeface="楷体" pitchFamily="49" charset="-122"/>
              </a:rPr>
              <a:t>利用记录型信号量</a:t>
            </a:r>
          </a:p>
          <a:p>
            <a:pPr algn="just" eaLnBrk="1" hangingPunct="1">
              <a:lnSpc>
                <a:spcPct val="115000"/>
              </a:lnSpc>
              <a:spcBef>
                <a:spcPct val="50000"/>
              </a:spcBef>
            </a:pP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  假定在生产者和消费者之间的公用缓冲池中，具有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n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个缓冲区，这时可利用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互斥信号量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Mutex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实现诸进程对缓冲池的互斥使用；利用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信号量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Empty</a:t>
            </a:r>
            <a:r>
              <a:rPr kumimoji="1" lang="zh-CN" altLang="en-US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kumimoji="1" lang="en-US" altLang="zh-CN" sz="2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Full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分别表示缓冲池中空缓冲区和满缓冲区的数量。又假定这些生产者和消费者相互等效，只要缓冲池未满，生产者便可将消息送入缓冲池；只要缓冲池未空，消费者便可从缓冲池中取走一个消息。对生产者</a:t>
            </a:r>
            <a:r>
              <a:rPr kumimoji="1" lang="en-US" altLang="zh-CN" sz="2800" b="1">
                <a:latin typeface="楷体" pitchFamily="49" charset="-122"/>
                <a:ea typeface="楷体" pitchFamily="49" charset="-122"/>
              </a:rPr>
              <a:t>—</a:t>
            </a:r>
            <a:r>
              <a:rPr kumimoji="1" lang="zh-CN" altLang="en-US" sz="2800" b="1">
                <a:latin typeface="楷体" pitchFamily="49" charset="-122"/>
                <a:ea typeface="楷体" pitchFamily="49" charset="-122"/>
              </a:rPr>
              <a:t>消费者问题可描述如下：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6979" name="Text Box 9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定义信号量：</a:t>
            </a:r>
          </a:p>
        </p:txBody>
      </p:sp>
      <p:pic>
        <p:nvPicPr>
          <p:cNvPr id="126980" name="Picture 11" descr="5cd9f3fa2ab7e3cab4d1949f40f964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2390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3352800" y="1295400"/>
            <a:ext cx="1752600" cy="10668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/>
              <a:t>更正：</a:t>
            </a:r>
            <a:r>
              <a:rPr lang="en-US" altLang="zh-CN" sz="2400" dirty="0" err="1"/>
              <a:t>Mutex</a:t>
            </a:r>
            <a:r>
              <a:rPr lang="en-US" altLang="zh-CN" sz="2400" dirty="0"/>
              <a:t>=1</a:t>
            </a:r>
            <a:endParaRPr lang="zh-CN" altLang="en-US" sz="2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590800" y="2895600"/>
            <a:ext cx="137160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2.6 </a:t>
            </a:r>
            <a:r>
              <a:rPr lang="zh-CN" altLang="en-US"/>
              <a:t>进程的并发：信号量的应用</a:t>
            </a:r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251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/>
              <a:t>生产者进程：</a:t>
            </a:r>
          </a:p>
        </p:txBody>
      </p:sp>
      <p:pic>
        <p:nvPicPr>
          <p:cNvPr id="128004" name="Picture 6" descr="600b845f246d741f9d4f8ec3cabe0d9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477000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S-Ch01-e3">
  <a:themeElements>
    <a:clrScheme name="MOS-Ch01-e3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S-Ch01-e3">
      <a:majorFont>
        <a:latin typeface="Arial"/>
        <a:ea typeface="黑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S-Ch01-e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-Ch01-e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-Ch01-e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10150</TotalTime>
  <Words>10098</Words>
  <Application>Microsoft Macintosh PowerPoint</Application>
  <PresentationFormat>On-screen Show (4:3)</PresentationFormat>
  <Paragraphs>1306</Paragraphs>
  <Slides>214</Slides>
  <Notes>191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214</vt:i4>
      </vt:variant>
    </vt:vector>
  </HeadingPairs>
  <TitlesOfParts>
    <vt:vector size="227" baseType="lpstr">
      <vt:lpstr>仿宋_GB2312</vt:lpstr>
      <vt:lpstr>楷体</vt:lpstr>
      <vt:lpstr>新宋体</vt:lpstr>
      <vt:lpstr>SimHei</vt:lpstr>
      <vt:lpstr>SimHei</vt:lpstr>
      <vt:lpstr>Arial</vt:lpstr>
      <vt:lpstr>Arial Black</vt:lpstr>
      <vt:lpstr>Courier New</vt:lpstr>
      <vt:lpstr>Times New Roman</vt:lpstr>
      <vt:lpstr>Wingdings</vt:lpstr>
      <vt:lpstr>MOS-Ch01-e3</vt:lpstr>
      <vt:lpstr>VISIO</vt:lpstr>
      <vt:lpstr>Equation</vt:lpstr>
      <vt:lpstr>计算机操作系统 Computer Operating Systems</vt:lpstr>
      <vt:lpstr>PowerPoint Presentation</vt:lpstr>
      <vt:lpstr>2.1 进程 Process</vt:lpstr>
      <vt:lpstr>2.1 进程 Process</vt:lpstr>
      <vt:lpstr>2.2 进程的执行模型</vt:lpstr>
      <vt:lpstr>2.2 进程的执行模型</vt:lpstr>
      <vt:lpstr>2.2 进程的执行模型</vt:lpstr>
      <vt:lpstr>2.2 进程的执行模型</vt:lpstr>
      <vt:lpstr>思考</vt:lpstr>
      <vt:lpstr>2.2 进程的执行模型</vt:lpstr>
      <vt:lpstr>2.2 进程的执行模型</vt:lpstr>
      <vt:lpstr>2.3 进程的状态</vt:lpstr>
      <vt:lpstr>2.3 进程的状态转换</vt:lpstr>
      <vt:lpstr>单阻塞队列:</vt:lpstr>
      <vt:lpstr>多阻塞队列:</vt:lpstr>
      <vt:lpstr>2.3 进程的状态</vt:lpstr>
      <vt:lpstr>2.3 进程的挂起状态</vt:lpstr>
      <vt:lpstr>2.3 引入挂起状态的原因</vt:lpstr>
      <vt:lpstr>2.3 进程挂起状态的转换</vt:lpstr>
      <vt:lpstr>2.3 进程状态的转换</vt:lpstr>
      <vt:lpstr>2.3 进程状态的转换</vt:lpstr>
      <vt:lpstr>2.3 进程状态的转换</vt:lpstr>
      <vt:lpstr>2.3 进程状态的转换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2.4 进程的控制</vt:lpstr>
      <vt:lpstr>PowerPoint Presentation</vt:lpstr>
      <vt:lpstr>2.4.1 进程的创建</vt:lpstr>
      <vt:lpstr>2.4.1 进程的创建</vt:lpstr>
      <vt:lpstr>2.4.1 进程的创建</vt:lpstr>
      <vt:lpstr>2.4.1 进程的创建</vt:lpstr>
      <vt:lpstr>PowerPoint Presentation</vt:lpstr>
      <vt:lpstr>2.4.2 进程的终止</vt:lpstr>
      <vt:lpstr>2.4.3 进程的阻塞</vt:lpstr>
      <vt:lpstr>2.4.4 进程的唤醒</vt:lpstr>
      <vt:lpstr>2.4.5 进程的挂起与激活</vt:lpstr>
      <vt:lpstr>2.4.5 进程的切换</vt:lpstr>
      <vt:lpstr>2.4.5 模式切换</vt:lpstr>
      <vt:lpstr>2.5 线程 Threads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2.5 线程</vt:lpstr>
      <vt:lpstr>2.6 进程的并发</vt:lpstr>
      <vt:lpstr>2.6 进程的并发</vt:lpstr>
      <vt:lpstr>2.6 进程的并发</vt:lpstr>
      <vt:lpstr>2.6 进程的并发</vt:lpstr>
      <vt:lpstr>2.6 进程的并发</vt:lpstr>
      <vt:lpstr>2.6 进程的并发</vt:lpstr>
      <vt:lpstr>PowerPoint Presentation</vt:lpstr>
      <vt:lpstr>2.6 进程的并发</vt:lpstr>
      <vt:lpstr>2.6 进程的并发</vt:lpstr>
      <vt:lpstr>2.6 进程的并发</vt:lpstr>
      <vt:lpstr>2.6 进程的并发</vt:lpstr>
      <vt:lpstr>2.6 进程的并发</vt:lpstr>
      <vt:lpstr>2.6 软件方法实现互斥访问</vt:lpstr>
      <vt:lpstr>2.6 软件方法实现互斥访问</vt:lpstr>
      <vt:lpstr>2.6 软件方法实现互斥访问</vt:lpstr>
      <vt:lpstr>2.6 软件方法实现互斥访问</vt:lpstr>
      <vt:lpstr>PowerPoint Presentation</vt:lpstr>
      <vt:lpstr>PowerPoint Presentation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PowerPoint Presentation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2.6 进程的并发：信号量</vt:lpstr>
      <vt:lpstr>PowerPoint Presentation</vt:lpstr>
      <vt:lpstr>PowerPoint Presentation</vt:lpstr>
      <vt:lpstr>PowerPoint Presentation</vt:lpstr>
      <vt:lpstr>2.6 进程的并发：生产者消费者问题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PowerPoint Presentation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2.6 进程的并发：信号量的应用</vt:lpstr>
      <vt:lpstr>关于P、V操作</vt:lpstr>
      <vt:lpstr>关于P、V操作</vt:lpstr>
      <vt:lpstr>关于P、V操作</vt:lpstr>
      <vt:lpstr>关于P、V操作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2.7 管程 Monitor</vt:lpstr>
      <vt:lpstr>2.8 进程间通信（IPC）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2.8 进程间通信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2.9 进程调度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Qinke</dc:creator>
  <cp:lastModifiedBy>Qin ke</cp:lastModifiedBy>
  <cp:revision>253</cp:revision>
  <cp:lastPrinted>1601-01-01T00:00:00Z</cp:lastPrinted>
  <dcterms:created xsi:type="dcterms:W3CDTF">2011-02-26T09:49:07Z</dcterms:created>
  <dcterms:modified xsi:type="dcterms:W3CDTF">2022-09-08T03:41:54Z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